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297" y="883282"/>
            <a:ext cx="268033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1897" y="2096395"/>
            <a:ext cx="1529080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39"/>
                </a:lnTo>
                <a:lnTo>
                  <a:pt x="4608004" y="376339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770" y="76349"/>
            <a:ext cx="3572510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881" y="1152840"/>
            <a:ext cx="2504440" cy="161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61091" y="3215961"/>
            <a:ext cx="196850" cy="15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Calibri"/>
                <a:cs typeface="Calibri"/>
              </a:defRPr>
            </a:lvl1pPr>
          </a:lstStyle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slide" Target="slide19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slide" Target="slide23.xml"/><Relationship Id="rId4" Type="http://schemas.openxmlformats.org/officeDocument/2006/relationships/hyperlink" Target="https://www.youtube.com/watch?v=DK7CVqbtW0A" TargetMode="External"/><Relationship Id="rId5" Type="http://schemas.openxmlformats.org/officeDocument/2006/relationships/image" Target="../media/image51.jpg"/><Relationship Id="rId6" Type="http://schemas.openxmlformats.org/officeDocument/2006/relationships/hyperlink" Target="mailto:helgaingim@hi.is" TargetMode="External"/><Relationship Id="rId7" Type="http://schemas.openxmlformats.org/officeDocument/2006/relationships/hyperlink" Target="https://twitter.com/tungufoss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slide" Target="slide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slide" Target="slide8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80">
                <a:solidFill>
                  <a:srgbClr val="22373A"/>
                </a:solidFill>
              </a:rPr>
              <a:t>The</a:t>
            </a:r>
            <a:r>
              <a:rPr dirty="0" sz="1400" spc="240">
                <a:solidFill>
                  <a:srgbClr val="22373A"/>
                </a:solidFill>
              </a:rPr>
              <a:t> </a:t>
            </a:r>
            <a:r>
              <a:rPr dirty="0" sz="1400" spc="110">
                <a:solidFill>
                  <a:srgbClr val="22373A"/>
                </a:solidFill>
              </a:rPr>
              <a:t>Legend</a:t>
            </a:r>
            <a:r>
              <a:rPr dirty="0" sz="1400" spc="240">
                <a:solidFill>
                  <a:srgbClr val="22373A"/>
                </a:solidFill>
              </a:rPr>
              <a:t> </a:t>
            </a:r>
            <a:r>
              <a:rPr dirty="0" sz="1400" spc="55">
                <a:solidFill>
                  <a:srgbClr val="22373A"/>
                </a:solidFill>
              </a:rPr>
              <a:t>of</a:t>
            </a:r>
            <a:r>
              <a:rPr dirty="0" sz="1400" spc="240">
                <a:solidFill>
                  <a:srgbClr val="22373A"/>
                </a:solidFill>
              </a:rPr>
              <a:t> </a:t>
            </a:r>
            <a:r>
              <a:rPr dirty="0" sz="1400" spc="80">
                <a:solidFill>
                  <a:srgbClr val="22373A"/>
                </a:solidFill>
              </a:rPr>
              <a:t>the</a:t>
            </a:r>
            <a:r>
              <a:rPr dirty="0" sz="1400" spc="245">
                <a:solidFill>
                  <a:srgbClr val="22373A"/>
                </a:solidFill>
              </a:rPr>
              <a:t> </a:t>
            </a:r>
            <a:r>
              <a:rPr dirty="0" sz="1400" spc="165">
                <a:solidFill>
                  <a:srgbClr val="22373A"/>
                </a:solidFill>
              </a:rPr>
              <a:t>Cat</a:t>
            </a:r>
            <a:r>
              <a:rPr dirty="0" sz="1400" spc="240">
                <a:solidFill>
                  <a:srgbClr val="22373A"/>
                </a:solidFill>
              </a:rPr>
              <a:t> </a:t>
            </a:r>
            <a:r>
              <a:rPr dirty="0" sz="1400" spc="75">
                <a:solidFill>
                  <a:srgbClr val="22373A"/>
                </a:solidFill>
              </a:rPr>
              <a:t>People</a:t>
            </a:r>
            <a:endParaRPr sz="1400"/>
          </a:p>
        </p:txBody>
      </p:sp>
      <p:sp>
        <p:nvSpPr>
          <p:cNvPr id="3" name="object 3" descr=""/>
          <p:cNvSpPr txBox="1"/>
          <p:nvPr/>
        </p:nvSpPr>
        <p:spPr>
          <a:xfrm>
            <a:off x="167297" y="1200506"/>
            <a:ext cx="4273550" cy="43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22373A"/>
                </a:solidFill>
                <a:latin typeface="Calibri"/>
                <a:cs typeface="Calibri"/>
              </a:rPr>
              <a:t>Engineering</a:t>
            </a:r>
            <a:r>
              <a:rPr dirty="0" sz="12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22373A"/>
                </a:solidFill>
                <a:latin typeface="Calibri"/>
                <a:cs typeface="Calibri"/>
              </a:rPr>
              <a:t>Perspective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80s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Chick-Lit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22373A"/>
                </a:solidFill>
                <a:latin typeface="Calibri"/>
                <a:cs typeface="Calibri"/>
              </a:rPr>
              <a:t>Sensation</a:t>
            </a:r>
            <a:r>
              <a:rPr dirty="0" sz="12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dirty="0" sz="12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22373A"/>
                </a:solidFill>
                <a:latin typeface="Calibri"/>
                <a:cs typeface="Calibri"/>
              </a:rPr>
              <a:t>Margit Sandemo</a:t>
            </a:r>
            <a:r>
              <a:rPr dirty="0" sz="1200" spc="1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(with</a:t>
            </a:r>
            <a:r>
              <a:rPr dirty="0" sz="1200" spc="114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22373A"/>
                </a:solidFill>
                <a:latin typeface="Calibri"/>
                <a:cs typeface="Calibri"/>
              </a:rPr>
              <a:t>Cat</a:t>
            </a:r>
            <a:r>
              <a:rPr dirty="0" sz="1200" spc="114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22373A"/>
                </a:solidFill>
                <a:latin typeface="Calibri"/>
                <a:cs typeface="Calibri"/>
              </a:rPr>
              <a:t>Memes)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79997" y="1857368"/>
            <a:ext cx="4248150" cy="5080"/>
          </a:xfrm>
          <a:custGeom>
            <a:avLst/>
            <a:gdLst/>
            <a:ahLst/>
            <a:cxnLst/>
            <a:rect l="l" t="t" r="r" b="b"/>
            <a:pathLst>
              <a:path w="4248150" h="5080">
                <a:moveTo>
                  <a:pt x="0" y="5060"/>
                </a:moveTo>
                <a:lnTo>
                  <a:pt x="0" y="0"/>
                </a:lnTo>
                <a:lnTo>
                  <a:pt x="4248056" y="0"/>
                </a:lnTo>
                <a:lnTo>
                  <a:pt x="4248056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35300"/>
              </a:lnSpc>
              <a:spcBef>
                <a:spcPts val="100"/>
              </a:spcBef>
            </a:pPr>
            <a:r>
              <a:rPr dirty="0" sz="1000"/>
              <a:t>Dr.</a:t>
            </a:r>
            <a:r>
              <a:rPr dirty="0" sz="1000" spc="300"/>
              <a:t> </a:t>
            </a:r>
            <a:r>
              <a:rPr dirty="0" sz="1000"/>
              <a:t>Helga</a:t>
            </a:r>
            <a:r>
              <a:rPr dirty="0" sz="1000" spc="175"/>
              <a:t> </a:t>
            </a:r>
            <a:r>
              <a:rPr dirty="0" sz="1000" spc="-10"/>
              <a:t>Ingimundardóttir </a:t>
            </a:r>
            <a:r>
              <a:rPr dirty="0" sz="1000"/>
              <a:t>June</a:t>
            </a:r>
            <a:r>
              <a:rPr dirty="0" sz="1000" spc="155"/>
              <a:t> </a:t>
            </a:r>
            <a:r>
              <a:rPr dirty="0" sz="1000"/>
              <a:t>15</a:t>
            </a:r>
            <a:r>
              <a:rPr dirty="0" baseline="27777" sz="1050"/>
              <a:t>th</a:t>
            </a:r>
            <a:r>
              <a:rPr dirty="0" baseline="27777" sz="1050" spc="419"/>
              <a:t> </a:t>
            </a:r>
            <a:r>
              <a:rPr dirty="0" sz="1000" spc="-20"/>
              <a:t>2023</a:t>
            </a:r>
            <a:endParaRPr sz="1000"/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1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770" y="76349"/>
            <a:ext cx="21951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Ice</a:t>
            </a:r>
            <a:r>
              <a:rPr dirty="0" sz="1200" spc="28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People</a:t>
            </a:r>
            <a:r>
              <a:rPr dirty="0" sz="1200" spc="28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F9F9F9"/>
                </a:solidFill>
                <a:latin typeface="Calibri"/>
                <a:cs typeface="Calibri"/>
              </a:rPr>
              <a:t>Family</a:t>
            </a:r>
            <a:r>
              <a:rPr dirty="0" sz="1200" spc="28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5" b="1">
                <a:solidFill>
                  <a:srgbClr val="F9F9F9"/>
                </a:solidFill>
                <a:latin typeface="Calibri"/>
                <a:cs typeface="Calibri"/>
              </a:rPr>
              <a:t>Gantt</a:t>
            </a:r>
            <a:r>
              <a:rPr dirty="0" sz="1200" spc="29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F9F9F9"/>
                </a:solidFill>
                <a:latin typeface="Calibri"/>
                <a:cs typeface="Calibri"/>
              </a:rPr>
              <a:t>Chart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88769"/>
            <a:ext cx="4248028" cy="25488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/>
              <a:t>Lifespan</a:t>
            </a:r>
            <a:r>
              <a:rPr dirty="0" spc="254"/>
              <a:t> </a:t>
            </a:r>
            <a:r>
              <a:rPr dirty="0"/>
              <a:t>of</a:t>
            </a:r>
            <a:r>
              <a:rPr dirty="0" spc="260"/>
              <a:t> </a:t>
            </a:r>
            <a:r>
              <a:rPr dirty="0"/>
              <a:t>the</a:t>
            </a:r>
            <a:r>
              <a:rPr dirty="0" spc="254"/>
              <a:t> </a:t>
            </a:r>
            <a:r>
              <a:rPr dirty="0"/>
              <a:t>Ice</a:t>
            </a:r>
            <a:r>
              <a:rPr dirty="0" spc="260"/>
              <a:t> </a:t>
            </a:r>
            <a:r>
              <a:rPr dirty="0" spc="-10"/>
              <a:t>People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402"/>
            <a:ext cx="4248028" cy="21240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608171"/>
            <a:ext cx="3691890" cy="6191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woman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lives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58.5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years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(median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65,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n</a:t>
            </a:r>
            <a:r>
              <a:rPr dirty="0" sz="1100" spc="1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9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50)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man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lives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62.5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years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(median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71,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n</a:t>
            </a:r>
            <a:r>
              <a:rPr dirty="0" sz="1100" spc="1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85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49)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centenarian,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people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live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90,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14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live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80,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46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live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70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5"/>
              <a:t>Parental</a:t>
            </a:r>
            <a:r>
              <a:rPr dirty="0" spc="195"/>
              <a:t> </a:t>
            </a:r>
            <a:r>
              <a:rPr dirty="0" spc="85"/>
              <a:t>Age</a:t>
            </a:r>
            <a:r>
              <a:rPr dirty="0" spc="204"/>
              <a:t> </a:t>
            </a:r>
            <a:r>
              <a:rPr dirty="0" spc="60"/>
              <a:t>at</a:t>
            </a:r>
            <a:r>
              <a:rPr dirty="0" spc="200"/>
              <a:t> </a:t>
            </a:r>
            <a:r>
              <a:rPr dirty="0" spc="70"/>
              <a:t>Birth</a:t>
            </a:r>
            <a:r>
              <a:rPr dirty="0" spc="204"/>
              <a:t> </a:t>
            </a:r>
            <a:r>
              <a:rPr dirty="0"/>
              <a:t>and</a:t>
            </a:r>
            <a:r>
              <a:rPr dirty="0" spc="204"/>
              <a:t> </a:t>
            </a:r>
            <a:r>
              <a:rPr dirty="0" spc="65"/>
              <a:t>Spouce</a:t>
            </a:r>
            <a:r>
              <a:rPr dirty="0" spc="204"/>
              <a:t> </a:t>
            </a:r>
            <a:r>
              <a:rPr dirty="0" spc="85"/>
              <a:t>Age</a:t>
            </a:r>
            <a:r>
              <a:rPr dirty="0" spc="200"/>
              <a:t> </a:t>
            </a:r>
            <a:r>
              <a:rPr dirty="0" spc="-10"/>
              <a:t>Difference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392"/>
            <a:ext cx="4248119" cy="177004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254171"/>
            <a:ext cx="4033520" cy="817244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53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relationships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described,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66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children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born</a:t>
            </a:r>
            <a:endParaRPr sz="1100">
              <a:latin typeface="Calibri"/>
              <a:cs typeface="Calibri"/>
            </a:endParaRPr>
          </a:p>
          <a:p>
            <a:pPr marL="150495" marR="5080" indent="-138430">
              <a:lnSpc>
                <a:spcPct val="118000"/>
              </a:lnSpc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85%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marriages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older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husband,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age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difference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generally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 years</a:t>
            </a:r>
            <a:r>
              <a:rPr dirty="0" sz="1100" spc="9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(max</a:t>
            </a:r>
            <a:r>
              <a:rPr dirty="0" sz="1100" spc="9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17</a:t>
            </a:r>
            <a:r>
              <a:rPr dirty="0" sz="1100" spc="9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years)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age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mother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childbirth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23.5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years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(fathers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26.0)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06285" y="3091480"/>
            <a:ext cx="3707129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•</a:t>
            </a:r>
            <a:r>
              <a:rPr dirty="0" sz="1100" spc="2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22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kids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either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no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father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n</a:t>
            </a:r>
            <a:r>
              <a:rPr dirty="0" sz="1100" spc="4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75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10)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no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mother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n</a:t>
            </a:r>
            <a:r>
              <a:rPr dirty="0" sz="1100" spc="4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Lucida Sans Unicode"/>
                <a:cs typeface="Lucida Sans Unicode"/>
              </a:rPr>
              <a:t>=</a:t>
            </a:r>
            <a:r>
              <a:rPr dirty="0" sz="1100" spc="-75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12)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86491" y="3215961"/>
            <a:ext cx="133350" cy="15049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25">
                <a:solidFill>
                  <a:srgbClr val="22373A"/>
                </a:solidFill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7036" y="1668028"/>
            <a:ext cx="217995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24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A</a:t>
            </a:r>
            <a:r>
              <a:rPr dirty="0" sz="1400" spc="24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10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Syndicated</a:t>
            </a:r>
            <a:r>
              <a:rPr dirty="0" sz="1400" spc="24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15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Book</a:t>
            </a:r>
            <a:r>
              <a:rPr dirty="0" sz="1400" spc="24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11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Club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9736" y="2037530"/>
            <a:ext cx="3028950" cy="5080"/>
            <a:chOff x="789736" y="2037530"/>
            <a:chExt cx="3028950" cy="5080"/>
          </a:xfrm>
        </p:grpSpPr>
        <p:sp>
          <p:nvSpPr>
            <p:cNvPr id="5" name="object 5" descr=""/>
            <p:cNvSpPr/>
            <p:nvPr/>
          </p:nvSpPr>
          <p:spPr>
            <a:xfrm>
              <a:off x="789736" y="2037530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9736" y="2037530"/>
              <a:ext cx="1711960" cy="5080"/>
            </a:xfrm>
            <a:custGeom>
              <a:avLst/>
              <a:gdLst/>
              <a:ahLst/>
              <a:cxnLst/>
              <a:rect l="l" t="t" r="r" b="b"/>
              <a:pathLst>
                <a:path w="1711960" h="5080">
                  <a:moveTo>
                    <a:pt x="0" y="5060"/>
                  </a:moveTo>
                  <a:lnTo>
                    <a:pt x="0" y="0"/>
                  </a:lnTo>
                  <a:lnTo>
                    <a:pt x="1711790" y="0"/>
                  </a:lnTo>
                  <a:lnTo>
                    <a:pt x="171179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/>
              <a:t>Podcast:</a:t>
            </a:r>
            <a:r>
              <a:rPr dirty="0" spc="325"/>
              <a:t> </a:t>
            </a:r>
            <a:r>
              <a:rPr dirty="0" spc="60"/>
              <a:t>Hours</a:t>
            </a:r>
            <a:r>
              <a:rPr dirty="0" spc="185"/>
              <a:t> </a:t>
            </a:r>
            <a:r>
              <a:rPr dirty="0" spc="50"/>
              <a:t>Rambled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403"/>
            <a:ext cx="4216875" cy="16992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238207"/>
            <a:ext cx="3980815" cy="84709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period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45.8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months,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there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7,762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minutes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 i="1">
                <a:solidFill>
                  <a:srgbClr val="22373A"/>
                </a:solidFill>
                <a:latin typeface="Calibri"/>
                <a:cs typeface="Calibri"/>
              </a:rPr>
              <a:t>quality</a:t>
            </a:r>
            <a:endParaRPr sz="1100">
              <a:latin typeface="Calibri"/>
              <a:cs typeface="Calibri"/>
            </a:endParaRPr>
          </a:p>
          <a:p>
            <a:pPr marL="150495">
              <a:lnSpc>
                <a:spcPct val="100000"/>
              </a:lnSpc>
              <a:spcBef>
                <a:spcPts val="235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content,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5.4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continuous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listening.</a:t>
            </a:r>
            <a:endParaRPr sz="1100">
              <a:latin typeface="Calibri"/>
              <a:cs typeface="Calibri"/>
            </a:endParaRPr>
          </a:p>
          <a:p>
            <a:pPr marL="150495" marR="5080" indent="-138430">
              <a:lnSpc>
                <a:spcPct val="118000"/>
              </a:lnSpc>
              <a:spcBef>
                <a:spcPts val="2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length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57.6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minutes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Storytel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(48.5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Alvarpið),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but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never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surpassing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75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minutes.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/>
              <a:t>Podcast</a:t>
            </a:r>
            <a:r>
              <a:rPr dirty="0" spc="370"/>
              <a:t> </a:t>
            </a:r>
            <a:r>
              <a:rPr dirty="0"/>
              <a:t>on</a:t>
            </a:r>
            <a:r>
              <a:rPr dirty="0" spc="370"/>
              <a:t> </a:t>
            </a:r>
            <a:r>
              <a:rPr dirty="0"/>
              <a:t>Alvarpið:</a:t>
            </a:r>
            <a:r>
              <a:rPr dirty="0" spc="160"/>
              <a:t>  </a:t>
            </a:r>
            <a:r>
              <a:rPr dirty="0"/>
              <a:t>Listenership</a:t>
            </a:r>
            <a:r>
              <a:rPr dirty="0" spc="370"/>
              <a:t> </a:t>
            </a:r>
            <a:r>
              <a:rPr dirty="0"/>
              <a:t>on</a:t>
            </a:r>
            <a:r>
              <a:rPr dirty="0" spc="380"/>
              <a:t> </a:t>
            </a:r>
            <a:r>
              <a:rPr dirty="0" spc="105" b="0">
                <a:latin typeface="Times New Roman"/>
                <a:cs typeface="Times New Roman"/>
              </a:rPr>
              <a:t>nutiminn.is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402"/>
            <a:ext cx="4248028" cy="21240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638029"/>
            <a:ext cx="3591560" cy="6191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46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episodes,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20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months,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5.5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books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2,231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minutes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hours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1.5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continuous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listening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Roughly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1,040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streams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per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episode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(thereof</a:t>
            </a:r>
            <a:r>
              <a:rPr dirty="0" sz="1100" spc="3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40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browser)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/>
              <a:t>Podcast</a:t>
            </a:r>
            <a:r>
              <a:rPr dirty="0" spc="185"/>
              <a:t> </a:t>
            </a:r>
            <a:r>
              <a:rPr dirty="0"/>
              <a:t>on</a:t>
            </a:r>
            <a:r>
              <a:rPr dirty="0" spc="200"/>
              <a:t> </a:t>
            </a:r>
            <a:r>
              <a:rPr dirty="0" spc="45"/>
              <a:t>Storytel:</a:t>
            </a:r>
            <a:r>
              <a:rPr dirty="0" spc="350"/>
              <a:t> </a:t>
            </a:r>
            <a:r>
              <a:rPr dirty="0" spc="85"/>
              <a:t>High</a:t>
            </a:r>
            <a:r>
              <a:rPr dirty="0" spc="195"/>
              <a:t> </a:t>
            </a:r>
            <a:r>
              <a:rPr dirty="0" spc="60"/>
              <a:t>Ratings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403"/>
            <a:ext cx="4216875" cy="16992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407816"/>
            <a:ext cx="3412490" cy="67818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49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rating:</a:t>
            </a:r>
            <a:r>
              <a:rPr dirty="0" sz="1100" spc="1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4.74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out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39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54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episodes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perfect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5.0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score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(56%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total)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39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Only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episodes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rating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below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4.0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(worst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case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3.3)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/>
              <a:t>Podcast</a:t>
            </a:r>
            <a:r>
              <a:rPr dirty="0" spc="195"/>
              <a:t> </a:t>
            </a:r>
            <a:r>
              <a:rPr dirty="0"/>
              <a:t>on</a:t>
            </a:r>
            <a:r>
              <a:rPr dirty="0" spc="200"/>
              <a:t> </a:t>
            </a:r>
            <a:r>
              <a:rPr dirty="0" spc="45"/>
              <a:t>Storytel:</a:t>
            </a:r>
            <a:r>
              <a:rPr dirty="0" spc="355"/>
              <a:t> </a:t>
            </a:r>
            <a:r>
              <a:rPr dirty="0" spc="70"/>
              <a:t>Low</a:t>
            </a:r>
            <a:r>
              <a:rPr dirty="0" spc="195"/>
              <a:t> </a:t>
            </a:r>
            <a:r>
              <a:rPr dirty="0" spc="-10"/>
              <a:t>Reviews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92719"/>
            <a:ext cx="4216875" cy="16992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276218"/>
            <a:ext cx="3509010" cy="7334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6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Number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reviews:</a:t>
            </a:r>
            <a:r>
              <a:rPr dirty="0" sz="1100" spc="1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444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total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(25,627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audiobooks)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least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active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fan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throughout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period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Four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regular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fans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who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consistently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provided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review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770" y="76349"/>
            <a:ext cx="21564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70" b="1">
                <a:solidFill>
                  <a:srgbClr val="F9F9F9"/>
                </a:solidFill>
                <a:latin typeface="Calibri"/>
                <a:cs typeface="Calibri"/>
              </a:rPr>
              <a:t>Podcast</a:t>
            </a:r>
            <a:r>
              <a:rPr dirty="0" sz="1200" spc="18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F9F9F9"/>
                </a:solidFill>
                <a:latin typeface="Calibri"/>
                <a:cs typeface="Calibri"/>
              </a:rPr>
              <a:t>Platform</a:t>
            </a:r>
            <a:r>
              <a:rPr dirty="0" sz="1200" spc="18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40" b="1">
                <a:solidFill>
                  <a:srgbClr val="F9F9F9"/>
                </a:solidFill>
                <a:latin typeface="Calibri"/>
                <a:cs typeface="Calibri"/>
              </a:rPr>
              <a:t>Comparison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20344" y="474027"/>
            <a:ext cx="3767454" cy="1715135"/>
            <a:chOff x="420344" y="474027"/>
            <a:chExt cx="3767454" cy="1715135"/>
          </a:xfrm>
        </p:grpSpPr>
        <p:sp>
          <p:nvSpPr>
            <p:cNvPr id="4" name="object 4" descr=""/>
            <p:cNvSpPr/>
            <p:nvPr/>
          </p:nvSpPr>
          <p:spPr>
            <a:xfrm>
              <a:off x="1040091" y="474027"/>
              <a:ext cx="0" cy="1683385"/>
            </a:xfrm>
            <a:custGeom>
              <a:avLst/>
              <a:gdLst/>
              <a:ahLst/>
              <a:cxnLst/>
              <a:rect l="l" t="t" r="r" b="b"/>
              <a:pathLst>
                <a:path w="0" h="1683385">
                  <a:moveTo>
                    <a:pt x="0" y="168330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0344" y="2185403"/>
              <a:ext cx="3767454" cy="0"/>
            </a:xfrm>
            <a:custGeom>
              <a:avLst/>
              <a:gdLst/>
              <a:ahLst/>
              <a:cxnLst/>
              <a:rect l="l" t="t" r="r" b="b"/>
              <a:pathLst>
                <a:path w="3767454" h="0">
                  <a:moveTo>
                    <a:pt x="0" y="0"/>
                  </a:moveTo>
                  <a:lnTo>
                    <a:pt x="3767315" y="0"/>
                  </a:lnTo>
                </a:path>
              </a:pathLst>
            </a:custGeom>
            <a:ln w="688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58451" y="1589575"/>
            <a:ext cx="511175" cy="52133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Episodes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Books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687906" y="474027"/>
            <a:ext cx="0" cy="1683385"/>
          </a:xfrm>
          <a:custGeom>
            <a:avLst/>
            <a:gdLst/>
            <a:ahLst/>
            <a:cxnLst/>
            <a:rect l="l" t="t" r="r" b="b"/>
            <a:pathLst>
              <a:path w="0" h="1683385">
                <a:moveTo>
                  <a:pt x="0" y="168330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905642" y="460567"/>
            <a:ext cx="194310" cy="165036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Total</a:t>
            </a:r>
            <a:r>
              <a:rPr dirty="0" sz="1100" spc="1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Running</a:t>
            </a:r>
            <a:r>
              <a:rPr dirty="0" sz="1100" spc="1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dirty="0" sz="1100" spc="1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(hours)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618689" y="474027"/>
            <a:ext cx="0" cy="1683385"/>
          </a:xfrm>
          <a:custGeom>
            <a:avLst/>
            <a:gdLst/>
            <a:ahLst/>
            <a:cxnLst/>
            <a:rect l="l" t="t" r="r" b="b"/>
            <a:pathLst>
              <a:path w="0" h="1683385">
                <a:moveTo>
                  <a:pt x="0" y="168330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371021" y="823141"/>
            <a:ext cx="481965" cy="12877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Length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(min)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Median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8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Next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23979" y="826327"/>
            <a:ext cx="194310" cy="12846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Next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82309" y="1032719"/>
            <a:ext cx="194310" cy="10782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Max</a:t>
            </a:r>
            <a:r>
              <a:rPr dirty="0" sz="1100" spc="1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114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Next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722268" y="474027"/>
            <a:ext cx="0" cy="1683385"/>
          </a:xfrm>
          <a:custGeom>
            <a:avLst/>
            <a:gdLst/>
            <a:ahLst/>
            <a:cxnLst/>
            <a:rect l="l" t="t" r="r" b="b"/>
            <a:pathLst>
              <a:path w="0" h="1683385">
                <a:moveTo>
                  <a:pt x="0" y="168330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974625" y="1252078"/>
            <a:ext cx="194310" cy="859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00"/>
              </a:lnSpc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Months</a:t>
            </a:r>
            <a:r>
              <a:rPr dirty="0" sz="1100" spc="1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Active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420344" y="2225433"/>
          <a:ext cx="3767454" cy="42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"/>
                <a:gridCol w="358140"/>
                <a:gridCol w="289559"/>
                <a:gridCol w="465454"/>
                <a:gridCol w="465455"/>
                <a:gridCol w="280035"/>
                <a:gridCol w="465455"/>
                <a:gridCol w="358139"/>
                <a:gridCol w="465454"/>
              </a:tblGrid>
              <a:tr h="197485"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Alvarpið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37.2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48.50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13.69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161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0"/>
                        </a:lnSpc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20.3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 algn="r" marR="91440">
                        <a:lnSpc>
                          <a:spcPts val="1315"/>
                        </a:lnSpc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Storytel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92.2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57.61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6.85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22373A"/>
                      </a:solidFill>
                      <a:prstDash val="solid"/>
                    </a:lnR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315"/>
                        </a:lnSpc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21.4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 descr=""/>
          <p:cNvSpPr/>
          <p:nvPr/>
        </p:nvSpPr>
        <p:spPr>
          <a:xfrm>
            <a:off x="1040091" y="2696184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19">
                <a:moveTo>
                  <a:pt x="0" y="19787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87906" y="2696184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19">
                <a:moveTo>
                  <a:pt x="0" y="19787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618689" y="2696184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19">
                <a:moveTo>
                  <a:pt x="0" y="19787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67297" y="2683445"/>
            <a:ext cx="2470785" cy="4641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48690">
              <a:lnSpc>
                <a:spcPct val="100000"/>
              </a:lnSpc>
              <a:spcBef>
                <a:spcPts val="90"/>
              </a:spcBef>
              <a:tabLst>
                <a:tab pos="1596390" algn="l"/>
              </a:tabLst>
            </a:pP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142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129.4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*4.1</a:t>
            </a:r>
            <a:r>
              <a:rPr dirty="0" sz="9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months</a:t>
            </a:r>
            <a:r>
              <a:rPr dirty="0" sz="900" spc="114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hiatus</a:t>
            </a:r>
            <a:r>
              <a:rPr dirty="0" sz="9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2373A"/>
                </a:solidFill>
                <a:latin typeface="Calibri"/>
                <a:cs typeface="Calibri"/>
              </a:rPr>
              <a:t>between</a:t>
            </a:r>
            <a:r>
              <a:rPr dirty="0" sz="900" spc="1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Alvarpið</a:t>
            </a:r>
            <a:r>
              <a:rPr dirty="0" sz="9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900" spc="114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2373A"/>
                </a:solidFill>
                <a:latin typeface="Calibri"/>
                <a:cs typeface="Calibri"/>
              </a:rPr>
              <a:t>Storytel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722268" y="2696184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19">
                <a:moveTo>
                  <a:pt x="0" y="197878"/>
                </a:moveTo>
                <a:lnTo>
                  <a:pt x="0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785489" y="2683445"/>
            <a:ext cx="3390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45.8*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7036" y="1668028"/>
            <a:ext cx="207645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0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Audiobooks</a:t>
            </a:r>
            <a:r>
              <a:rPr dirty="0" sz="1400" spc="254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8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on</a:t>
            </a:r>
            <a:r>
              <a:rPr dirty="0" sz="1400" spc="254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7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Storytel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9736" y="2037530"/>
            <a:ext cx="3028950" cy="5080"/>
            <a:chOff x="789736" y="2037530"/>
            <a:chExt cx="3028950" cy="5080"/>
          </a:xfrm>
        </p:grpSpPr>
        <p:sp>
          <p:nvSpPr>
            <p:cNvPr id="5" name="object 5" descr=""/>
            <p:cNvSpPr/>
            <p:nvPr/>
          </p:nvSpPr>
          <p:spPr>
            <a:xfrm>
              <a:off x="789736" y="2037530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9736" y="2037530"/>
              <a:ext cx="2501900" cy="5080"/>
            </a:xfrm>
            <a:custGeom>
              <a:avLst/>
              <a:gdLst/>
              <a:ahLst/>
              <a:cxnLst/>
              <a:rect l="l" t="t" r="r" b="b"/>
              <a:pathLst>
                <a:path w="2501900" h="5080">
                  <a:moveTo>
                    <a:pt x="0" y="5060"/>
                  </a:moveTo>
                  <a:lnTo>
                    <a:pt x="0" y="0"/>
                  </a:lnTo>
                  <a:lnTo>
                    <a:pt x="2501833" y="0"/>
                  </a:lnTo>
                  <a:lnTo>
                    <a:pt x="250183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/>
              <a:t>Dr.</a:t>
            </a:r>
            <a:r>
              <a:rPr dirty="0" spc="325"/>
              <a:t> </a:t>
            </a:r>
            <a:r>
              <a:rPr dirty="0" spc="55"/>
              <a:t>Helga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17093" y="403134"/>
            <a:ext cx="2172335" cy="266573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635"/>
              </a:spcBef>
              <a:buChar char="•"/>
              <a:tabLst>
                <a:tab pos="151130" algn="l"/>
              </a:tabLst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Internet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Cat-lady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since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2012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40"/>
              </a:spcBef>
              <a:buChar char="•"/>
              <a:tabLst>
                <a:tab pos="151130" algn="l"/>
              </a:tabLst>
            </a:pP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IRL</a:t>
            </a:r>
            <a:r>
              <a:rPr dirty="0" sz="1100" spc="9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Cat-lady</a:t>
            </a:r>
            <a:r>
              <a:rPr dirty="0" sz="1100" spc="10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since</a:t>
            </a:r>
            <a:r>
              <a:rPr dirty="0" sz="1100" spc="9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35"/>
              </a:spcBef>
              <a:buChar char="•"/>
              <a:tabLst>
                <a:tab pos="151130" algn="l"/>
              </a:tabLst>
            </a:pP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PhD</a:t>
            </a:r>
            <a:r>
              <a:rPr dirty="0" sz="11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dirty="0" sz="11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Computational</a:t>
            </a:r>
            <a:r>
              <a:rPr dirty="0" sz="1100" spc="10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Engineering</a:t>
            </a:r>
            <a:endParaRPr sz="1100">
              <a:latin typeface="Calibri"/>
              <a:cs typeface="Calibri"/>
            </a:endParaRPr>
          </a:p>
          <a:p>
            <a:pPr marL="150495" marR="315595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Podcast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host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producer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Calibri"/>
                <a:cs typeface="Calibri"/>
              </a:rPr>
              <a:t>of 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ÍSKISUR</a:t>
            </a:r>
            <a:r>
              <a:rPr dirty="0" sz="1100" spc="1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(2016-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2020)</a:t>
            </a:r>
            <a:endParaRPr sz="1100">
              <a:latin typeface="Calibri"/>
              <a:cs typeface="Calibri"/>
            </a:endParaRPr>
          </a:p>
          <a:p>
            <a:pPr marL="150495" marR="84455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Previously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Research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Scientist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at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deCODE</a:t>
            </a:r>
            <a:r>
              <a:rPr dirty="0" sz="1100" spc="20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Genetics,</a:t>
            </a:r>
            <a:r>
              <a:rPr dirty="0" sz="1100" spc="20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dirty="0" sz="1100" spc="20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Scientist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105">
                <a:solidFill>
                  <a:srgbClr val="22373A"/>
                </a:solidFill>
                <a:latin typeface="Calibri"/>
                <a:cs typeface="Calibri"/>
              </a:rPr>
              <a:t>CCP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Games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Head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AI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Research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Travelshift</a:t>
            </a:r>
            <a:endParaRPr sz="1100">
              <a:latin typeface="Calibri"/>
              <a:cs typeface="Calibri"/>
            </a:endParaRPr>
          </a:p>
          <a:p>
            <a:pPr marL="150495" marR="5334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Currently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working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Postdoc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at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2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University</a:t>
            </a:r>
            <a:r>
              <a:rPr dirty="0" sz="1100" spc="2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2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Iceland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35"/>
              </a:spcBef>
              <a:buChar char="•"/>
              <a:tabLst>
                <a:tab pos="151130" algn="l"/>
              </a:tabLst>
            </a:pPr>
            <a:r>
              <a:rPr dirty="0" sz="1100" spc="-35">
                <a:solidFill>
                  <a:srgbClr val="22373A"/>
                </a:solidFill>
                <a:latin typeface="Calibri"/>
                <a:cs typeface="Calibri"/>
              </a:rPr>
              <a:t>@tungufoss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Twitter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41" y="484884"/>
            <a:ext cx="1359388" cy="214117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94393" y="2659540"/>
            <a:ext cx="9467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dirty="0" sz="900" spc="8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2373A"/>
                </a:solidFill>
                <a:latin typeface="Calibri"/>
                <a:cs typeface="Calibri"/>
              </a:rPr>
              <a:t>Lóaboratoríum*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12795" y="2962248"/>
            <a:ext cx="15100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*not</a:t>
            </a:r>
            <a:r>
              <a:rPr dirty="0" sz="800" spc="2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commissioned,</a:t>
            </a:r>
            <a:r>
              <a:rPr dirty="0" sz="800" spc="21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but</a:t>
            </a:r>
            <a:r>
              <a:rPr dirty="0" sz="800" spc="2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Calibri"/>
                <a:cs typeface="Calibri"/>
              </a:rPr>
              <a:t>befitting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1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/>
              <a:t>Audiobooks</a:t>
            </a:r>
            <a:r>
              <a:rPr dirty="0" spc="204"/>
              <a:t> </a:t>
            </a:r>
            <a:r>
              <a:rPr dirty="0"/>
              <a:t>on</a:t>
            </a:r>
            <a:r>
              <a:rPr dirty="0" spc="204"/>
              <a:t> </a:t>
            </a:r>
            <a:r>
              <a:rPr dirty="0" spc="45"/>
              <a:t>Storytel:</a:t>
            </a:r>
            <a:r>
              <a:rPr dirty="0" spc="365"/>
              <a:t> </a:t>
            </a:r>
            <a:r>
              <a:rPr dirty="0" spc="55"/>
              <a:t>Active</a:t>
            </a:r>
            <a:r>
              <a:rPr dirty="0" spc="200"/>
              <a:t> </a:t>
            </a:r>
            <a:r>
              <a:rPr dirty="0" spc="40"/>
              <a:t>Fanbase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99362"/>
            <a:ext cx="4216875" cy="16992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297" y="2314484"/>
            <a:ext cx="4119245" cy="726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has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dedicated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fanbase,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consistently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high</a:t>
            </a:r>
            <a:r>
              <a:rPr dirty="0" sz="1100" spc="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engagement.</a:t>
            </a:r>
            <a:endParaRPr sz="1100">
              <a:latin typeface="Calibri"/>
              <a:cs typeface="Calibri"/>
            </a:endParaRPr>
          </a:p>
          <a:p>
            <a:pPr marL="12700" marR="354330">
              <a:lnSpc>
                <a:spcPct val="159400"/>
              </a:lnSpc>
            </a:pP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solid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median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review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count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511,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minimum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333.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Releases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Thursdays,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spaced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1–2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weeks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apart,</a:t>
            </a:r>
            <a:r>
              <a:rPr dirty="0" sz="1100" spc="4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16-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months.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770" y="76349"/>
            <a:ext cx="27432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0" b="1">
                <a:solidFill>
                  <a:srgbClr val="F9F9F9"/>
                </a:solidFill>
                <a:latin typeface="Calibri"/>
                <a:cs typeface="Calibri"/>
              </a:rPr>
              <a:t>Audiobooks</a:t>
            </a:r>
            <a:r>
              <a:rPr dirty="0" sz="1200" spc="20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on</a:t>
            </a:r>
            <a:r>
              <a:rPr dirty="0" sz="1200" spc="20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45" b="1">
                <a:solidFill>
                  <a:srgbClr val="F9F9F9"/>
                </a:solidFill>
                <a:latin typeface="Calibri"/>
                <a:cs typeface="Calibri"/>
              </a:rPr>
              <a:t>Storytel:</a:t>
            </a:r>
            <a:r>
              <a:rPr dirty="0" sz="1200" spc="36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80" b="1">
                <a:solidFill>
                  <a:srgbClr val="F9F9F9"/>
                </a:solidFill>
                <a:latin typeface="Calibri"/>
                <a:cs typeface="Calibri"/>
              </a:rPr>
              <a:t>High</a:t>
            </a:r>
            <a:r>
              <a:rPr dirty="0" sz="1200" spc="204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F9F9F9"/>
                </a:solidFill>
                <a:latin typeface="Calibri"/>
                <a:cs typeface="Calibri"/>
              </a:rPr>
              <a:t>Ratings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766519"/>
            <a:ext cx="4216875" cy="16992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297" y="2581642"/>
            <a:ext cx="2944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Overall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high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rating,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4.44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stars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out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5.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/>
              <a:t>Audiobooks</a:t>
            </a:r>
            <a:r>
              <a:rPr dirty="0" spc="200"/>
              <a:t> </a:t>
            </a:r>
            <a:r>
              <a:rPr dirty="0"/>
              <a:t>on</a:t>
            </a:r>
            <a:r>
              <a:rPr dirty="0" spc="204"/>
              <a:t> </a:t>
            </a:r>
            <a:r>
              <a:rPr dirty="0" spc="45"/>
              <a:t>Storytel:</a:t>
            </a:r>
            <a:r>
              <a:rPr dirty="0" spc="360"/>
              <a:t> </a:t>
            </a:r>
            <a:r>
              <a:rPr dirty="0" spc="75"/>
              <a:t>Our</a:t>
            </a:r>
            <a:r>
              <a:rPr dirty="0" spc="204"/>
              <a:t> </a:t>
            </a:r>
            <a:r>
              <a:rPr dirty="0" spc="-10"/>
              <a:t>Narrators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35467"/>
            <a:ext cx="4248028" cy="21240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297" y="2645535"/>
            <a:ext cx="4264025" cy="459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18K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min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romantic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medieval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fantasy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12.8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cont.</a:t>
            </a:r>
            <a:r>
              <a:rPr dirty="0" sz="1100" spc="1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listening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Four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distinct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voices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varied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styles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&amp;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Calibri"/>
                <a:cs typeface="Calibri"/>
              </a:rPr>
              <a:t>perseverance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Margit’s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prose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036" y="645601"/>
            <a:ext cx="251587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14">
                <a:solidFill>
                  <a:srgbClr val="22373A"/>
                </a:solidFill>
                <a:hlinkClick r:id="rId3" action="ppaction://hlinksldjump"/>
              </a:rPr>
              <a:t>Play</a:t>
            </a:r>
            <a:r>
              <a:rPr dirty="0" sz="1400" spc="245">
                <a:solidFill>
                  <a:srgbClr val="22373A"/>
                </a:solidFill>
                <a:hlinkClick r:id="rId3" action="ppaction://hlinksldjump"/>
              </a:rPr>
              <a:t> </a:t>
            </a:r>
            <a:r>
              <a:rPr dirty="0" sz="1400" spc="165">
                <a:solidFill>
                  <a:srgbClr val="22373A"/>
                </a:solidFill>
                <a:hlinkClick r:id="rId3" action="ppaction://hlinksldjump"/>
              </a:rPr>
              <a:t>Him</a:t>
            </a:r>
            <a:r>
              <a:rPr dirty="0" sz="1400" spc="245">
                <a:solidFill>
                  <a:srgbClr val="22373A"/>
                </a:solidFill>
                <a:hlinkClick r:id="rId3" action="ppaction://hlinksldjump"/>
              </a:rPr>
              <a:t> </a:t>
            </a:r>
            <a:r>
              <a:rPr dirty="0" sz="1400" spc="100">
                <a:solidFill>
                  <a:srgbClr val="22373A"/>
                </a:solidFill>
                <a:hlinkClick r:id="rId3" action="ppaction://hlinksldjump"/>
              </a:rPr>
              <a:t>Off,</a:t>
            </a:r>
            <a:r>
              <a:rPr dirty="0" sz="1400" spc="245">
                <a:solidFill>
                  <a:srgbClr val="22373A"/>
                </a:solidFill>
                <a:hlinkClick r:id="rId3" action="ppaction://hlinksldjump"/>
              </a:rPr>
              <a:t> </a:t>
            </a:r>
            <a:r>
              <a:rPr dirty="0" sz="1400" spc="110">
                <a:solidFill>
                  <a:srgbClr val="22373A"/>
                </a:solidFill>
                <a:hlinkClick r:id="rId3" action="ppaction://hlinksldjump"/>
              </a:rPr>
              <a:t>Keyboard</a:t>
            </a:r>
            <a:r>
              <a:rPr dirty="0" sz="1400" spc="250">
                <a:solidFill>
                  <a:srgbClr val="22373A"/>
                </a:solidFill>
                <a:hlinkClick r:id="rId3" action="ppaction://hlinksldjump"/>
              </a:rPr>
              <a:t> </a:t>
            </a:r>
            <a:r>
              <a:rPr dirty="0" sz="1400" spc="140">
                <a:solidFill>
                  <a:srgbClr val="22373A"/>
                </a:solidFill>
                <a:hlinkClick r:id="rId3" action="ppaction://hlinksldjump"/>
              </a:rPr>
              <a:t>Cat</a:t>
            </a:r>
            <a:endParaRPr sz="1400"/>
          </a:p>
        </p:txBody>
      </p:sp>
      <p:grpSp>
        <p:nvGrpSpPr>
          <p:cNvPr id="4" name="object 4" descr=""/>
          <p:cNvGrpSpPr/>
          <p:nvPr/>
        </p:nvGrpSpPr>
        <p:grpSpPr>
          <a:xfrm>
            <a:off x="789736" y="1015104"/>
            <a:ext cx="3557270" cy="1506855"/>
            <a:chOff x="789736" y="1015104"/>
            <a:chExt cx="3557270" cy="1506855"/>
          </a:xfrm>
        </p:grpSpPr>
        <p:sp>
          <p:nvSpPr>
            <p:cNvPr id="5" name="object 5" descr=""/>
            <p:cNvSpPr/>
            <p:nvPr/>
          </p:nvSpPr>
          <p:spPr>
            <a:xfrm>
              <a:off x="789736" y="1015104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9736" y="1015104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2002" y="1247255"/>
              <a:ext cx="1274405" cy="127440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/>
              <a:t>Feel</a:t>
            </a:r>
            <a:r>
              <a:rPr dirty="0" spc="55"/>
              <a:t> </a:t>
            </a:r>
            <a:r>
              <a:rPr dirty="0" spc="-20"/>
              <a:t>free</a:t>
            </a:r>
            <a:r>
              <a:rPr dirty="0" spc="60"/>
              <a:t> </a:t>
            </a:r>
            <a:r>
              <a:rPr dirty="0"/>
              <a:t>to</a:t>
            </a:r>
            <a:r>
              <a:rPr dirty="0" spc="60"/>
              <a:t> </a:t>
            </a:r>
            <a:r>
              <a:rPr dirty="0"/>
              <a:t>contact</a:t>
            </a:r>
            <a:r>
              <a:rPr dirty="0" spc="60"/>
              <a:t> </a:t>
            </a:r>
            <a:r>
              <a:rPr dirty="0"/>
              <a:t>me</a:t>
            </a:r>
            <a:r>
              <a:rPr dirty="0" spc="60"/>
              <a:t> </a:t>
            </a:r>
            <a:r>
              <a:rPr dirty="0"/>
              <a:t>at</a:t>
            </a:r>
            <a:r>
              <a:rPr dirty="0" spc="60"/>
              <a:t> </a:t>
            </a:r>
            <a:r>
              <a:rPr dirty="0" spc="-25">
                <a:hlinkClick r:id="rId6"/>
              </a:rPr>
              <a:t>helgaingim@hi.is</a:t>
            </a:r>
            <a:r>
              <a:rPr dirty="0" spc="-25"/>
              <a:t> </a:t>
            </a:r>
            <a:r>
              <a:rPr dirty="0"/>
              <a:t>or</a:t>
            </a:r>
            <a:r>
              <a:rPr dirty="0" spc="45"/>
              <a:t> </a:t>
            </a:r>
            <a:r>
              <a:rPr dirty="0" spc="-35">
                <a:hlinkClick r:id="rId7"/>
              </a:rPr>
              <a:t>@tungufoss</a:t>
            </a:r>
            <a:r>
              <a:rPr dirty="0" spc="45"/>
              <a:t> </a:t>
            </a:r>
            <a:r>
              <a:rPr dirty="0"/>
              <a:t>on</a:t>
            </a:r>
            <a:r>
              <a:rPr dirty="0" spc="45"/>
              <a:t> </a:t>
            </a:r>
            <a:r>
              <a:rPr dirty="0" spc="-10"/>
              <a:t>Twitter.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/>
          </a:p>
          <a:p>
            <a:pPr marL="12700">
              <a:lnSpc>
                <a:spcPct val="100000"/>
              </a:lnSpc>
            </a:pPr>
            <a:r>
              <a:rPr dirty="0"/>
              <a:t>Get</a:t>
            </a:r>
            <a:r>
              <a:rPr dirty="0" spc="50"/>
              <a:t> </a:t>
            </a:r>
            <a:r>
              <a:rPr dirty="0"/>
              <a:t>the</a:t>
            </a:r>
            <a:r>
              <a:rPr dirty="0" spc="55"/>
              <a:t> </a:t>
            </a:r>
            <a:r>
              <a:rPr dirty="0" spc="-10"/>
              <a:t>source</a:t>
            </a:r>
            <a:r>
              <a:rPr dirty="0" spc="50"/>
              <a:t> </a:t>
            </a:r>
            <a:r>
              <a:rPr dirty="0"/>
              <a:t>of</a:t>
            </a:r>
            <a:r>
              <a:rPr dirty="0" spc="55"/>
              <a:t> </a:t>
            </a:r>
            <a:r>
              <a:rPr dirty="0"/>
              <a:t>this</a:t>
            </a:r>
            <a:r>
              <a:rPr dirty="0" spc="50"/>
              <a:t> </a:t>
            </a:r>
            <a:r>
              <a:rPr dirty="0"/>
              <a:t>data</a:t>
            </a:r>
            <a:r>
              <a:rPr dirty="0" spc="55"/>
              <a:t> </a:t>
            </a:r>
            <a:r>
              <a:rPr dirty="0"/>
              <a:t>analysis</a:t>
            </a:r>
            <a:r>
              <a:rPr dirty="0" spc="50"/>
              <a:t> </a:t>
            </a:r>
            <a:r>
              <a:rPr dirty="0" spc="-25"/>
              <a:t>at:</a:t>
            </a:r>
          </a:p>
          <a:p>
            <a:pPr algn="ctr" marL="489584" marR="412115">
              <a:lnSpc>
                <a:spcPct val="118000"/>
              </a:lnSpc>
              <a:spcBef>
                <a:spcPts val="900"/>
              </a:spcBef>
            </a:pPr>
            <a:r>
              <a:rPr dirty="0" spc="-10">
                <a:latin typeface="Georgia"/>
                <a:cs typeface="Georgia"/>
              </a:rPr>
              <a:t>github.com/tungufoss/ </a:t>
            </a:r>
            <a:r>
              <a:rPr dirty="0" spc="100">
                <a:latin typeface="Georgia"/>
                <a:cs typeface="Georgia"/>
              </a:rPr>
              <a:t>iskisur-</a:t>
            </a:r>
            <a:r>
              <a:rPr dirty="0" spc="70">
                <a:latin typeface="Georgia"/>
                <a:cs typeface="Georgia"/>
              </a:rPr>
              <a:t>rek-</a:t>
            </a:r>
            <a:r>
              <a:rPr dirty="0" spc="60">
                <a:latin typeface="Georgia"/>
                <a:cs typeface="Georgia"/>
              </a:rPr>
              <a:t>data-</a:t>
            </a:r>
            <a:r>
              <a:rPr dirty="0" spc="-10">
                <a:latin typeface="Georgia"/>
                <a:cs typeface="Georgia"/>
              </a:rPr>
              <a:t>beers</a:t>
            </a:r>
          </a:p>
          <a:p>
            <a:pPr algn="ctr" marL="69850">
              <a:lnSpc>
                <a:spcPct val="100000"/>
              </a:lnSpc>
              <a:spcBef>
                <a:spcPts val="15"/>
              </a:spcBef>
            </a:pPr>
            <a:r>
              <a:rPr dirty="0" sz="2150" spc="919">
                <a:latin typeface="Arial"/>
                <a:cs typeface="Arial"/>
              </a:rPr>
              <a:t>cba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/>
              <a:t>About</a:t>
            </a:r>
            <a:r>
              <a:rPr dirty="0" spc="195"/>
              <a:t> </a:t>
            </a:r>
            <a:r>
              <a:rPr dirty="0" spc="130"/>
              <a:t>ÍSKISUR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30" y="2307339"/>
            <a:ext cx="1635532" cy="75234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19823" y="2954701"/>
            <a:ext cx="1886585" cy="4146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25"/>
              </a:spcBef>
            </a:pPr>
            <a:r>
              <a:rPr dirty="0" sz="600">
                <a:solidFill>
                  <a:srgbClr val="22373A"/>
                </a:solidFill>
                <a:latin typeface="Calibri"/>
                <a:cs typeface="Calibri"/>
              </a:rPr>
              <a:t>via</a:t>
            </a:r>
            <a:r>
              <a:rPr dirty="0" sz="600" spc="2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Calibri"/>
                <a:cs typeface="Calibri"/>
              </a:rPr>
              <a:t>@iamlilbub</a:t>
            </a:r>
            <a:endParaRPr sz="600">
              <a:latin typeface="Calibri"/>
              <a:cs typeface="Calibri"/>
            </a:endParaRPr>
          </a:p>
          <a:p>
            <a:pPr marL="167640" marR="354965" indent="-155575">
              <a:lnSpc>
                <a:spcPct val="113399"/>
              </a:lnSpc>
              <a:spcBef>
                <a:spcPts val="40"/>
              </a:spcBef>
            </a:pP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Grumpy</a:t>
            </a:r>
            <a:r>
              <a:rPr dirty="0" sz="800" spc="1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22373A"/>
                </a:solidFill>
                <a:latin typeface="Calibri"/>
                <a:cs typeface="Calibri"/>
              </a:rPr>
              <a:t>Cat</a:t>
            </a:r>
            <a:r>
              <a:rPr dirty="0" sz="800" spc="1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first</a:t>
            </a:r>
            <a:r>
              <a:rPr dirty="0" sz="800" spc="1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meeting</a:t>
            </a:r>
            <a:r>
              <a:rPr dirty="0" sz="800" spc="1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22373A"/>
                </a:solidFill>
                <a:latin typeface="Calibri"/>
                <a:cs typeface="Calibri"/>
              </a:rPr>
              <a:t>Lil</a:t>
            </a:r>
            <a:r>
              <a:rPr dirty="0" sz="800" spc="1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25">
                <a:solidFill>
                  <a:srgbClr val="22373A"/>
                </a:solidFill>
                <a:latin typeface="Calibri"/>
                <a:cs typeface="Calibri"/>
              </a:rPr>
              <a:t>Bub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Internet</a:t>
            </a:r>
            <a:r>
              <a:rPr dirty="0" sz="800" spc="21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22373A"/>
                </a:solidFill>
                <a:latin typeface="Calibri"/>
                <a:cs typeface="Calibri"/>
              </a:rPr>
              <a:t>Cat</a:t>
            </a:r>
            <a:r>
              <a:rPr dirty="0" sz="800" spc="21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2373A"/>
                </a:solidFill>
                <a:latin typeface="Calibri"/>
                <a:cs typeface="Calibri"/>
              </a:rPr>
              <a:t>Festival,</a:t>
            </a:r>
            <a:r>
              <a:rPr dirty="0" sz="800" spc="2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Calibri"/>
                <a:cs typeface="Calibri"/>
              </a:rPr>
              <a:t>2013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6410" y="477840"/>
            <a:ext cx="1911461" cy="191146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6291" y="433994"/>
            <a:ext cx="4117340" cy="2193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0495" marR="1982470" indent="-138430">
              <a:lnSpc>
                <a:spcPct val="118000"/>
              </a:lnSpc>
              <a:spcBef>
                <a:spcPts val="100"/>
              </a:spcBef>
              <a:buChar char="•"/>
              <a:tabLst>
                <a:tab pos="151130" algn="l"/>
              </a:tabLst>
            </a:pP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literary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3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feline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entertainment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podcast*</a:t>
            </a:r>
            <a:endParaRPr sz="1100">
              <a:latin typeface="Calibri"/>
              <a:cs typeface="Calibri"/>
            </a:endParaRPr>
          </a:p>
          <a:p>
            <a:pPr algn="just" marL="150495" marR="191135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Discuss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erotic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surreal</a:t>
            </a:r>
            <a:r>
              <a:rPr dirty="0" sz="1100" spc="4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book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dirty="0" sz="1100" spc="9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9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Legend</a:t>
            </a:r>
            <a:r>
              <a:rPr dirty="0" sz="1100" spc="9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9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9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22373A"/>
                </a:solidFill>
                <a:latin typeface="Calibri"/>
                <a:cs typeface="Calibri"/>
              </a:rPr>
              <a:t>Ice</a:t>
            </a:r>
            <a:r>
              <a:rPr dirty="0" sz="1100" spc="9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 i="1">
                <a:solidFill>
                  <a:srgbClr val="22373A"/>
                </a:solidFill>
                <a:latin typeface="Calibri"/>
                <a:cs typeface="Calibri"/>
              </a:rPr>
              <a:t>People</a:t>
            </a:r>
            <a:r>
              <a:rPr dirty="0" sz="1100" spc="-1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Margit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Sandemo</a:t>
            </a:r>
            <a:endParaRPr sz="1100">
              <a:latin typeface="Calibri"/>
              <a:cs typeface="Calibri"/>
            </a:endParaRPr>
          </a:p>
          <a:p>
            <a:pPr algn="just" marL="150495" marR="1938655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episode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covers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part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book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concludes</a:t>
            </a:r>
            <a:r>
              <a:rPr dirty="0" sz="1100" spc="1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with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segment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internet</a:t>
            </a:r>
            <a:r>
              <a:rPr dirty="0" sz="1100" spc="3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cats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 marL="2467610">
              <a:lnSpc>
                <a:spcPct val="100000"/>
              </a:lnSpc>
              <a:spcBef>
                <a:spcPts val="1100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Birna,</a:t>
            </a:r>
            <a:r>
              <a:rPr dirty="0" sz="1100" spc="1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Kristín,</a:t>
            </a:r>
            <a:r>
              <a:rPr dirty="0" sz="1100" spc="1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dirty="0" sz="1100" spc="1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dr.</a:t>
            </a:r>
            <a:r>
              <a:rPr dirty="0" sz="1100" spc="1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Helga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70759" y="2749083"/>
            <a:ext cx="19227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2295" marR="5080" indent="-570230">
              <a:lnSpc>
                <a:spcPct val="116700"/>
              </a:lnSpc>
              <a:spcBef>
                <a:spcPts val="100"/>
              </a:spcBef>
            </a:pPr>
            <a:r>
              <a:rPr dirty="0" sz="900">
                <a:solidFill>
                  <a:srgbClr val="22373A"/>
                </a:solidFill>
                <a:latin typeface="Calibri"/>
                <a:cs typeface="Calibri"/>
              </a:rPr>
              <a:t>*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None</a:t>
            </a:r>
            <a:r>
              <a:rPr dirty="0" sz="900" spc="10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dirty="0" sz="900" spc="114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900" spc="11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hosts</a:t>
            </a:r>
            <a:r>
              <a:rPr dirty="0" sz="900" spc="114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dirty="0" sz="900" spc="11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actually</a:t>
            </a:r>
            <a:r>
              <a:rPr dirty="0" sz="900" spc="110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cats</a:t>
            </a:r>
            <a:r>
              <a:rPr dirty="0" sz="900" spc="114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spc="-25" i="1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dirty="0" sz="900" i="1">
                <a:solidFill>
                  <a:srgbClr val="22373A"/>
                </a:solidFill>
                <a:latin typeface="Calibri"/>
                <a:cs typeface="Calibri"/>
              </a:rPr>
              <a:t> literary</a:t>
            </a:r>
            <a:r>
              <a:rPr dirty="0" sz="900" spc="114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22373A"/>
                </a:solidFill>
                <a:latin typeface="Calibri"/>
                <a:cs typeface="Calibri"/>
              </a:rPr>
              <a:t>experts.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440263" y="320715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770" y="76349"/>
            <a:ext cx="331406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 b="1">
                <a:solidFill>
                  <a:srgbClr val="F9F9F9"/>
                </a:solidFill>
                <a:latin typeface="Calibri"/>
                <a:cs typeface="Calibri"/>
              </a:rPr>
              <a:t>Timeline</a:t>
            </a:r>
            <a:r>
              <a:rPr dirty="0" sz="1200" spc="24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for</a:t>
            </a:r>
            <a:r>
              <a:rPr dirty="0" sz="1200" spc="24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the</a:t>
            </a:r>
            <a:r>
              <a:rPr dirty="0" sz="1200" spc="24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65" b="1">
                <a:solidFill>
                  <a:srgbClr val="F9F9F9"/>
                </a:solidFill>
                <a:latin typeface="Calibri"/>
                <a:cs typeface="Calibri"/>
              </a:rPr>
              <a:t>Legend</a:t>
            </a:r>
            <a:r>
              <a:rPr dirty="0" sz="1200" spc="25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of</a:t>
            </a:r>
            <a:r>
              <a:rPr dirty="0" sz="1200" spc="245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the</a:t>
            </a:r>
            <a:r>
              <a:rPr dirty="0" sz="1200" spc="25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9F9F9"/>
                </a:solidFill>
                <a:latin typeface="Calibri"/>
                <a:cs typeface="Calibri"/>
              </a:rPr>
              <a:t>Ice</a:t>
            </a:r>
            <a:r>
              <a:rPr dirty="0" sz="1200" spc="250" b="1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F9F9F9"/>
                </a:solidFill>
                <a:latin typeface="Calibri"/>
                <a:cs typeface="Calibri"/>
              </a:rPr>
              <a:t>Cat-</a:t>
            </a:r>
            <a:r>
              <a:rPr dirty="0" sz="1200" spc="-10" b="1">
                <a:solidFill>
                  <a:srgbClr val="F9F9F9"/>
                </a:solidFill>
                <a:latin typeface="Calibri"/>
                <a:cs typeface="Calibri"/>
              </a:rPr>
              <a:t>People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701164"/>
            <a:ext cx="4248028" cy="212401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440263" y="320715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solidFill>
                  <a:srgbClr val="22373A"/>
                </a:solidFill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7036" y="1668028"/>
            <a:ext cx="240919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8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The</a:t>
            </a:r>
            <a:r>
              <a:rPr dirty="0" sz="1400" spc="23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15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Book</a:t>
            </a:r>
            <a:r>
              <a:rPr dirty="0" sz="1400" spc="23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8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Series</a:t>
            </a:r>
            <a:r>
              <a:rPr dirty="0" sz="1400" spc="23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6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in</a:t>
            </a:r>
            <a:r>
              <a:rPr dirty="0" sz="1400" spc="24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8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the</a:t>
            </a:r>
            <a:r>
              <a:rPr dirty="0" sz="1400" spc="229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7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80s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9736" y="2037530"/>
            <a:ext cx="3028950" cy="5080"/>
            <a:chOff x="789736" y="2037530"/>
            <a:chExt cx="3028950" cy="5080"/>
          </a:xfrm>
        </p:grpSpPr>
        <p:sp>
          <p:nvSpPr>
            <p:cNvPr id="5" name="object 5" descr=""/>
            <p:cNvSpPr/>
            <p:nvPr/>
          </p:nvSpPr>
          <p:spPr>
            <a:xfrm>
              <a:off x="789736" y="2037530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9736" y="2037530"/>
              <a:ext cx="658495" cy="5080"/>
            </a:xfrm>
            <a:custGeom>
              <a:avLst/>
              <a:gdLst/>
              <a:ahLst/>
              <a:cxnLst/>
              <a:rect l="l" t="t" r="r" b="b"/>
              <a:pathLst>
                <a:path w="658494" h="5080">
                  <a:moveTo>
                    <a:pt x="0" y="5060"/>
                  </a:moveTo>
                  <a:lnTo>
                    <a:pt x="0" y="0"/>
                  </a:lnTo>
                  <a:lnTo>
                    <a:pt x="658384" y="0"/>
                  </a:lnTo>
                  <a:lnTo>
                    <a:pt x="65838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/>
              <a:t>Margit</a:t>
            </a:r>
            <a:r>
              <a:rPr dirty="0" spc="190"/>
              <a:t> </a:t>
            </a:r>
            <a:r>
              <a:rPr dirty="0" spc="55"/>
              <a:t>Sandemo,</a:t>
            </a:r>
            <a:r>
              <a:rPr dirty="0" spc="195"/>
              <a:t> </a:t>
            </a:r>
            <a:r>
              <a:rPr dirty="0" spc="50"/>
              <a:t>1924–2018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6291" y="396034"/>
            <a:ext cx="2426335" cy="179832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635"/>
              </a:spcBef>
              <a:buChar char="•"/>
              <a:tabLst>
                <a:tab pos="151130" algn="l"/>
              </a:tabLst>
            </a:pP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Norwegian-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Swedish</a:t>
            </a:r>
            <a:r>
              <a:rPr dirty="0" sz="1100" spc="9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author</a:t>
            </a:r>
            <a:endParaRPr sz="1100">
              <a:latin typeface="Calibri"/>
              <a:cs typeface="Calibri"/>
            </a:endParaRPr>
          </a:p>
          <a:p>
            <a:pPr marL="150495" marR="10668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Father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was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Norwegian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poet,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Anders Underdal</a:t>
            </a:r>
            <a:endParaRPr sz="1100">
              <a:latin typeface="Calibri"/>
              <a:cs typeface="Calibri"/>
            </a:endParaRPr>
          </a:p>
          <a:p>
            <a:pPr marL="150495" marR="508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Claimed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lineage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Nobel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Prize-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winning author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Bjørnstjerne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Bjørnson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5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First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published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forty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years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Calibri"/>
                <a:cs typeface="Calibri"/>
              </a:rPr>
              <a:t>old</a:t>
            </a:r>
            <a:endParaRPr sz="1100">
              <a:latin typeface="Calibri"/>
              <a:cs typeface="Calibri"/>
            </a:endParaRPr>
          </a:p>
          <a:p>
            <a:pPr marL="150495" marR="404495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151130" algn="l"/>
              </a:tabLst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Best-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selling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author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Nordic countries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since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dirty="0" sz="1100" spc="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1980s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55587" y="2320290"/>
          <a:ext cx="2477770" cy="61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735"/>
                <a:gridCol w="528319"/>
                <a:gridCol w="259714"/>
              </a:tblGrid>
              <a:tr h="163830">
                <a:tc>
                  <a:txBody>
                    <a:bodyPr/>
                    <a:lstStyle/>
                    <a:p>
                      <a:pPr algn="r" marR="67945">
                        <a:lnSpc>
                          <a:spcPts val="905"/>
                        </a:lnSpc>
                      </a:pPr>
                      <a:r>
                        <a:rPr dirty="0" sz="800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Notable</a:t>
                      </a:r>
                      <a:r>
                        <a:rPr dirty="0" sz="800" spc="245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65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Book</a:t>
                      </a:r>
                      <a:r>
                        <a:rPr dirty="0" sz="800" spc="250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Series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dirty="0" sz="800" spc="-10" b="1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905"/>
                        </a:lnSpc>
                      </a:pPr>
                      <a:r>
                        <a:rPr dirty="0" sz="80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00" spc="5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800" spc="14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Legend</a:t>
                      </a:r>
                      <a:r>
                        <a:rPr dirty="0" sz="800" spc="14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800" spc="14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800" spc="14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Ice</a:t>
                      </a:r>
                      <a:r>
                        <a:rPr dirty="0" sz="800" spc="15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People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T w="9525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1982–89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T w="9525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T w="9525">
                      <a:solidFill>
                        <a:srgbClr val="22373A"/>
                      </a:solidFill>
                      <a:prstDash val="solid"/>
                    </a:lnT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 algn="r" marR="67945">
                        <a:lnSpc>
                          <a:spcPts val="940"/>
                        </a:lnSpc>
                      </a:pPr>
                      <a:r>
                        <a:rPr dirty="0" sz="800" spc="5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800" spc="10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Warlock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</a:pP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1991–94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940"/>
                        </a:lnSpc>
                      </a:pPr>
                      <a:r>
                        <a:rPr dirty="0" sz="8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1445">
                <a:tc>
                  <a:txBody>
                    <a:bodyPr/>
                    <a:lstStyle/>
                    <a:p>
                      <a:pPr algn="r" marR="67945">
                        <a:lnSpc>
                          <a:spcPts val="935"/>
                        </a:lnSpc>
                      </a:pPr>
                      <a:r>
                        <a:rPr dirty="0" sz="800" spc="5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800" spc="15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Legend</a:t>
                      </a:r>
                      <a:r>
                        <a:rPr dirty="0" sz="800" spc="16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800" spc="16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800" spc="16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Realm</a:t>
                      </a:r>
                      <a:r>
                        <a:rPr dirty="0" sz="800" spc="16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800" spc="16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Light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sz="800" spc="-1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1995–99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935"/>
                        </a:lnSpc>
                      </a:pPr>
                      <a:r>
                        <a:rPr dirty="0" sz="800" spc="-25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831" y="477805"/>
            <a:ext cx="1699195" cy="205068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778340" y="2613558"/>
            <a:ext cx="1720214" cy="54927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ctr" marR="21590">
              <a:lnSpc>
                <a:spcPct val="100000"/>
              </a:lnSpc>
              <a:spcBef>
                <a:spcPts val="285"/>
              </a:spcBef>
            </a:pPr>
            <a:r>
              <a:rPr dirty="0" sz="600">
                <a:solidFill>
                  <a:srgbClr val="22373A"/>
                </a:solidFill>
                <a:latin typeface="Calibri"/>
                <a:cs typeface="Calibri"/>
              </a:rPr>
              <a:t>mbl.is/Þorvaldur</a:t>
            </a:r>
            <a:r>
              <a:rPr dirty="0" sz="600" spc="459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600" spc="65">
                <a:solidFill>
                  <a:srgbClr val="22373A"/>
                </a:solidFill>
                <a:latin typeface="Calibri"/>
                <a:cs typeface="Calibri"/>
              </a:rPr>
              <a:t>Örn</a:t>
            </a:r>
            <a:r>
              <a:rPr dirty="0" sz="600" spc="4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600" spc="35">
                <a:solidFill>
                  <a:srgbClr val="22373A"/>
                </a:solidFill>
                <a:latin typeface="Calibri"/>
                <a:cs typeface="Calibri"/>
              </a:rPr>
              <a:t>Kristmundsson</a:t>
            </a:r>
            <a:endParaRPr sz="600">
              <a:latin typeface="Calibri"/>
              <a:cs typeface="Calibri"/>
            </a:endParaRPr>
          </a:p>
          <a:p>
            <a:pPr algn="ctr" marL="12065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Margit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signing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 i="1">
                <a:solidFill>
                  <a:srgbClr val="22373A"/>
                </a:solidFill>
                <a:latin typeface="Calibri"/>
                <a:cs typeface="Calibri"/>
              </a:rPr>
              <a:t>Álagafjötrar</a:t>
            </a:r>
            <a:r>
              <a:rPr dirty="0" sz="1100" spc="65" i="1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Calibri"/>
                <a:cs typeface="Calibri"/>
              </a:rPr>
              <a:t>in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Eymundsson,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2007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6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5"/>
              <a:t>Publications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423402"/>
            <a:ext cx="4248028" cy="21240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6285" y="2532238"/>
            <a:ext cx="3971290" cy="6191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40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47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books,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652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chapters,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8,023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pages,</a:t>
            </a:r>
            <a:r>
              <a:rPr dirty="0" sz="1100" spc="5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8</a:t>
            </a:r>
            <a:r>
              <a:rPr dirty="0" sz="1100" spc="5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years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35"/>
              </a:spcBef>
              <a:buChar char="•"/>
              <a:tabLst>
                <a:tab pos="151130" algn="l"/>
              </a:tabLst>
            </a:pP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Average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book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length:</a:t>
            </a:r>
            <a:r>
              <a:rPr dirty="0" sz="1100" spc="1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170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pages</a:t>
            </a:r>
            <a:r>
              <a:rPr dirty="0" sz="1100" spc="6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(avg.</a:t>
            </a:r>
            <a:r>
              <a:rPr dirty="0" sz="1100" spc="1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13.9</a:t>
            </a:r>
            <a:r>
              <a:rPr dirty="0" sz="1100" spc="6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chapters)</a:t>
            </a:r>
            <a:endParaRPr sz="1100">
              <a:latin typeface="Calibri"/>
              <a:cs typeface="Calibri"/>
            </a:endParaRPr>
          </a:p>
          <a:p>
            <a:pPr marL="150495" indent="-138430">
              <a:lnSpc>
                <a:spcPct val="100000"/>
              </a:lnSpc>
              <a:spcBef>
                <a:spcPts val="240"/>
              </a:spcBef>
              <a:buChar char="•"/>
              <a:tabLst>
                <a:tab pos="151130" algn="l"/>
              </a:tabLst>
            </a:pP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Released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1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book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every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2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Calibri"/>
                <a:cs typeface="Calibri"/>
              </a:rPr>
              <a:t>months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(avg.</a:t>
            </a:r>
            <a:r>
              <a:rPr dirty="0" sz="1100" spc="18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57.9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days),</a:t>
            </a:r>
            <a:r>
              <a:rPr dirty="0" sz="1100" spc="7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usually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dirty="0" sz="1100" spc="75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Calibri"/>
                <a:cs typeface="Calibri"/>
              </a:rPr>
              <a:t>Tue.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15"/>
              <a:t>6</a:t>
            </a:fld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"/>
            <a:ext cx="4607990" cy="34558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7036" y="1668028"/>
            <a:ext cx="13373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8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The</a:t>
            </a:r>
            <a:r>
              <a:rPr dirty="0" sz="1400" spc="24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8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Ice</a:t>
            </a:r>
            <a:r>
              <a:rPr dirty="0" sz="1400" spc="240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1400" spc="75" b="1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People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9736" y="2037530"/>
            <a:ext cx="3028950" cy="5080"/>
            <a:chOff x="789736" y="2037530"/>
            <a:chExt cx="3028950" cy="5080"/>
          </a:xfrm>
        </p:grpSpPr>
        <p:sp>
          <p:nvSpPr>
            <p:cNvPr id="5" name="object 5" descr=""/>
            <p:cNvSpPr/>
            <p:nvPr/>
          </p:nvSpPr>
          <p:spPr>
            <a:xfrm>
              <a:off x="789736" y="2037530"/>
              <a:ext cx="3028950" cy="5080"/>
            </a:xfrm>
            <a:custGeom>
              <a:avLst/>
              <a:gdLst/>
              <a:ahLst/>
              <a:cxnLst/>
              <a:rect l="l" t="t" r="r" b="b"/>
              <a:pathLst>
                <a:path w="3028950" h="5080">
                  <a:moveTo>
                    <a:pt x="0" y="5060"/>
                  </a:moveTo>
                  <a:lnTo>
                    <a:pt x="0" y="0"/>
                  </a:lnTo>
                  <a:lnTo>
                    <a:pt x="3028559" y="0"/>
                  </a:lnTo>
                  <a:lnTo>
                    <a:pt x="302855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9736" y="2037530"/>
              <a:ext cx="1053465" cy="5080"/>
            </a:xfrm>
            <a:custGeom>
              <a:avLst/>
              <a:gdLst/>
              <a:ahLst/>
              <a:cxnLst/>
              <a:rect l="l" t="t" r="r" b="b"/>
              <a:pathLst>
                <a:path w="1053464" h="5080">
                  <a:moveTo>
                    <a:pt x="0" y="5060"/>
                  </a:moveTo>
                  <a:lnTo>
                    <a:pt x="0" y="0"/>
                  </a:lnTo>
                  <a:lnTo>
                    <a:pt x="1053405" y="0"/>
                  </a:lnTo>
                  <a:lnTo>
                    <a:pt x="105340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Ice</a:t>
            </a:r>
            <a:r>
              <a:rPr dirty="0" spc="315"/>
              <a:t> </a:t>
            </a:r>
            <a:r>
              <a:rPr dirty="0"/>
              <a:t>People</a:t>
            </a:r>
            <a:r>
              <a:rPr dirty="0" spc="315"/>
              <a:t> </a:t>
            </a:r>
            <a:r>
              <a:rPr dirty="0" spc="60"/>
              <a:t>Family</a:t>
            </a:r>
            <a:r>
              <a:rPr dirty="0" spc="315"/>
              <a:t> </a:t>
            </a:r>
            <a:r>
              <a:rPr dirty="0" spc="35"/>
              <a:t>Tree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069868" y="63550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5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26498" y="671893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280462" y="63550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5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244167" y="671893"/>
            <a:ext cx="11620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Sunniva</a:t>
            </a:r>
            <a:endParaRPr sz="2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5"/>
              </a:spcBef>
            </a:pPr>
            <a:r>
              <a:rPr dirty="0" sz="200" spc="-10">
                <a:latin typeface="Arial"/>
                <a:cs typeface="Arial"/>
              </a:rPr>
              <a:t>−1581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111742" y="633913"/>
            <a:ext cx="255270" cy="46990"/>
            <a:chOff x="2111742" y="633913"/>
            <a:chExt cx="255270" cy="46990"/>
          </a:xfrm>
        </p:grpSpPr>
        <p:sp>
          <p:nvSpPr>
            <p:cNvPr id="8" name="object 8" descr=""/>
            <p:cNvSpPr/>
            <p:nvPr/>
          </p:nvSpPr>
          <p:spPr>
            <a:xfrm>
              <a:off x="2111742" y="63550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95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95" y="43454"/>
                  </a:lnTo>
                  <a:lnTo>
                    <a:pt x="43095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22336" y="63550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23" y="21727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057347" y="671893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2255" algn="l"/>
              </a:tabLst>
            </a:pPr>
            <a:r>
              <a:rPr dirty="0" sz="200" spc="-10">
                <a:latin typeface="Arial"/>
                <a:cs typeface="Arial"/>
              </a:rPr>
              <a:t>Þengill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Silja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1548−1621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1564−1621</a:t>
            </a:r>
            <a:endParaRPr sz="2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649253" y="63550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5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605883" y="671893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859847" y="63550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5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805380" y="671893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Charlotte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1556−1620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63019" y="793151"/>
            <a:ext cx="257175" cy="46990"/>
            <a:chOff x="963019" y="793151"/>
            <a:chExt cx="257175" cy="46990"/>
          </a:xfrm>
        </p:grpSpPr>
        <p:sp>
          <p:nvSpPr>
            <p:cNvPr id="16" name="object 16" descr=""/>
            <p:cNvSpPr/>
            <p:nvPr/>
          </p:nvSpPr>
          <p:spPr>
            <a:xfrm>
              <a:off x="964607" y="794739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0" y="0"/>
                  </a:move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75201" y="794739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22194" y="0"/>
                  </a:moveTo>
                  <a:lnTo>
                    <a:pt x="0" y="20326"/>
                  </a:lnTo>
                  <a:lnTo>
                    <a:pt x="0" y="23128"/>
                  </a:lnTo>
                  <a:lnTo>
                    <a:pt x="22194" y="43454"/>
                  </a:lnTo>
                  <a:lnTo>
                    <a:pt x="24923" y="43167"/>
                  </a:lnTo>
                  <a:lnTo>
                    <a:pt x="43023" y="21727"/>
                  </a:lnTo>
                  <a:lnTo>
                    <a:pt x="42844" y="18962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75201" y="794739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23" y="21727"/>
                  </a:moveTo>
                  <a:lnTo>
                    <a:pt x="22194" y="43454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9A88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21237" y="831132"/>
            <a:ext cx="35179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2090" marR="5080" indent="-200025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Unknown</a:t>
            </a:r>
            <a:r>
              <a:rPr dirty="0" sz="200" spc="409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Sunna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1579−1602</a:t>
            </a:r>
            <a:endParaRPr sz="2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890050" y="794739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5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5">
                <a:moveTo>
                  <a:pt x="253618" y="21727"/>
                </a:moveTo>
                <a:lnTo>
                  <a:pt x="232788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835655" y="831132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95"/>
              </a:spcBef>
              <a:tabLst>
                <a:tab pos="258445" algn="l"/>
              </a:tabLst>
            </a:pPr>
            <a:r>
              <a:rPr dirty="0" sz="200" spc="-25">
                <a:latin typeface="Arial"/>
                <a:cs typeface="Arial"/>
              </a:rPr>
              <a:t>Ari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Meta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1586−1660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1587−1635</a:t>
            </a:r>
            <a:endParaRPr sz="2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544027" y="794739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5">
                <a:moveTo>
                  <a:pt x="43023" y="21727"/>
                </a:moveTo>
                <a:lnTo>
                  <a:pt x="22194" y="43454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  <a:path w="254000" h="43815">
                <a:moveTo>
                  <a:pt x="210522" y="0"/>
                </a:moveTo>
                <a:lnTo>
                  <a:pt x="210522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489560" y="831132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95"/>
              </a:spcBef>
              <a:tabLst>
                <a:tab pos="252095" algn="l"/>
              </a:tabLst>
            </a:pPr>
            <a:r>
              <a:rPr dirty="0" sz="200" spc="-25">
                <a:latin typeface="Arial"/>
                <a:cs typeface="Arial"/>
              </a:rPr>
              <a:t>Líf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Dagur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1583−1668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1581−1637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021558" y="952390"/>
            <a:ext cx="2152015" cy="46990"/>
            <a:chOff x="1021558" y="952390"/>
            <a:chExt cx="2152015" cy="46990"/>
          </a:xfrm>
        </p:grpSpPr>
        <p:sp>
          <p:nvSpPr>
            <p:cNvPr id="25" name="object 25" descr=""/>
            <p:cNvSpPr/>
            <p:nvPr/>
          </p:nvSpPr>
          <p:spPr>
            <a:xfrm>
              <a:off x="1023145" y="953977"/>
              <a:ext cx="675005" cy="43815"/>
            </a:xfrm>
            <a:custGeom>
              <a:avLst/>
              <a:gdLst/>
              <a:ahLst/>
              <a:cxnLst/>
              <a:rect l="l" t="t" r="r" b="b"/>
              <a:pathLst>
                <a:path w="675005" h="43815">
                  <a:moveTo>
                    <a:pt x="43059" y="21727"/>
                  </a:moveTo>
                  <a:lnTo>
                    <a:pt x="22194" y="43454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26"/>
                  </a:lnTo>
                  <a:lnTo>
                    <a:pt x="22194" y="35"/>
                  </a:lnTo>
                  <a:lnTo>
                    <a:pt x="24959" y="287"/>
                  </a:lnTo>
                  <a:lnTo>
                    <a:pt x="43059" y="21727"/>
                  </a:lnTo>
                  <a:close/>
                </a:path>
                <a:path w="675005" h="43815">
                  <a:moveTo>
                    <a:pt x="210522" y="0"/>
                  </a:moveTo>
                  <a:lnTo>
                    <a:pt x="210522" y="43454"/>
                  </a:lnTo>
                  <a:lnTo>
                    <a:pt x="253582" y="43454"/>
                  </a:lnTo>
                  <a:lnTo>
                    <a:pt x="253582" y="0"/>
                  </a:lnTo>
                  <a:lnTo>
                    <a:pt x="210522" y="0"/>
                  </a:lnTo>
                  <a:close/>
                </a:path>
                <a:path w="675005" h="43815">
                  <a:moveTo>
                    <a:pt x="421044" y="0"/>
                  </a:moveTo>
                  <a:lnTo>
                    <a:pt x="421044" y="43454"/>
                  </a:lnTo>
                  <a:lnTo>
                    <a:pt x="464140" y="43454"/>
                  </a:lnTo>
                  <a:lnTo>
                    <a:pt x="464140" y="0"/>
                  </a:lnTo>
                  <a:lnTo>
                    <a:pt x="421044" y="0"/>
                  </a:lnTo>
                  <a:close/>
                </a:path>
                <a:path w="675005" h="43815">
                  <a:moveTo>
                    <a:pt x="674662" y="21727"/>
                  </a:moveTo>
                  <a:lnTo>
                    <a:pt x="653833" y="43454"/>
                  </a:lnTo>
                  <a:lnTo>
                    <a:pt x="651067" y="43347"/>
                  </a:lnTo>
                  <a:lnTo>
                    <a:pt x="631638" y="23128"/>
                  </a:lnTo>
                  <a:lnTo>
                    <a:pt x="631638" y="20326"/>
                  </a:lnTo>
                  <a:lnTo>
                    <a:pt x="653833" y="35"/>
                  </a:lnTo>
                  <a:lnTo>
                    <a:pt x="656562" y="287"/>
                  </a:lnTo>
                  <a:lnTo>
                    <a:pt x="674662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865306" y="953977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59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075829" y="953977"/>
              <a:ext cx="1096010" cy="43815"/>
            </a:xfrm>
            <a:custGeom>
              <a:avLst/>
              <a:gdLst/>
              <a:ahLst/>
              <a:cxnLst/>
              <a:rect l="l" t="t" r="r" b="b"/>
              <a:pathLst>
                <a:path w="1096010" h="43815">
                  <a:moveTo>
                    <a:pt x="0" y="0"/>
                  </a:moveTo>
                  <a:lnTo>
                    <a:pt x="0" y="43454"/>
                  </a:lnTo>
                  <a:lnTo>
                    <a:pt x="43095" y="43454"/>
                  </a:lnTo>
                  <a:lnTo>
                    <a:pt x="43095" y="0"/>
                  </a:lnTo>
                  <a:lnTo>
                    <a:pt x="0" y="0"/>
                  </a:lnTo>
                  <a:close/>
                </a:path>
                <a:path w="1096010" h="43815">
                  <a:moveTo>
                    <a:pt x="253618" y="21727"/>
                  </a:moveTo>
                  <a:lnTo>
                    <a:pt x="232788" y="43454"/>
                  </a:lnTo>
                  <a:lnTo>
                    <a:pt x="230023" y="43347"/>
                  </a:lnTo>
                  <a:lnTo>
                    <a:pt x="210594" y="23128"/>
                  </a:lnTo>
                  <a:lnTo>
                    <a:pt x="210594" y="20326"/>
                  </a:lnTo>
                  <a:lnTo>
                    <a:pt x="232788" y="35"/>
                  </a:lnTo>
                  <a:lnTo>
                    <a:pt x="235517" y="287"/>
                  </a:lnTo>
                  <a:lnTo>
                    <a:pt x="253618" y="21727"/>
                  </a:lnTo>
                  <a:close/>
                </a:path>
                <a:path w="1096010" h="43815">
                  <a:moveTo>
                    <a:pt x="421116" y="0"/>
                  </a:moveTo>
                  <a:lnTo>
                    <a:pt x="421116" y="43454"/>
                  </a:lnTo>
                  <a:lnTo>
                    <a:pt x="464176" y="43454"/>
                  </a:lnTo>
                  <a:lnTo>
                    <a:pt x="464176" y="0"/>
                  </a:lnTo>
                  <a:lnTo>
                    <a:pt x="421116" y="0"/>
                  </a:lnTo>
                  <a:close/>
                </a:path>
                <a:path w="1096010" h="43815">
                  <a:moveTo>
                    <a:pt x="674698" y="21727"/>
                  </a:moveTo>
                  <a:lnTo>
                    <a:pt x="653869" y="43454"/>
                  </a:lnTo>
                  <a:lnTo>
                    <a:pt x="651103" y="43347"/>
                  </a:lnTo>
                  <a:lnTo>
                    <a:pt x="631674" y="23128"/>
                  </a:lnTo>
                  <a:lnTo>
                    <a:pt x="631674" y="20326"/>
                  </a:lnTo>
                  <a:lnTo>
                    <a:pt x="653869" y="35"/>
                  </a:lnTo>
                  <a:lnTo>
                    <a:pt x="656634" y="287"/>
                  </a:lnTo>
                  <a:lnTo>
                    <a:pt x="674698" y="21727"/>
                  </a:lnTo>
                  <a:close/>
                </a:path>
                <a:path w="1096010" h="43815">
                  <a:moveTo>
                    <a:pt x="842197" y="0"/>
                  </a:moveTo>
                  <a:lnTo>
                    <a:pt x="842197" y="43454"/>
                  </a:lnTo>
                  <a:lnTo>
                    <a:pt x="885256" y="43454"/>
                  </a:lnTo>
                  <a:lnTo>
                    <a:pt x="885256" y="0"/>
                  </a:lnTo>
                  <a:lnTo>
                    <a:pt x="842197" y="0"/>
                  </a:lnTo>
                  <a:close/>
                </a:path>
                <a:path w="1096010" h="43815">
                  <a:moveTo>
                    <a:pt x="1095815" y="21727"/>
                  </a:moveTo>
                  <a:lnTo>
                    <a:pt x="1074949" y="43454"/>
                  </a:lnTo>
                  <a:lnTo>
                    <a:pt x="1072184" y="43347"/>
                  </a:lnTo>
                  <a:lnTo>
                    <a:pt x="1052791" y="23128"/>
                  </a:lnTo>
                  <a:lnTo>
                    <a:pt x="1052791" y="20326"/>
                  </a:lnTo>
                  <a:lnTo>
                    <a:pt x="1074949" y="35"/>
                  </a:lnTo>
                  <a:lnTo>
                    <a:pt x="1077714" y="287"/>
                  </a:lnTo>
                  <a:lnTo>
                    <a:pt x="1095815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68714" y="990370"/>
            <a:ext cx="225742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95"/>
              </a:spcBef>
              <a:tabLst>
                <a:tab pos="252095" algn="l"/>
                <a:tab pos="455930" algn="l"/>
                <a:tab pos="1737360" algn="l"/>
                <a:tab pos="1914525" algn="l"/>
              </a:tabLst>
            </a:pPr>
            <a:r>
              <a:rPr dirty="0" sz="200" spc="-10">
                <a:latin typeface="Arial"/>
                <a:cs typeface="Arial"/>
              </a:rPr>
              <a:t>Sunniva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Tarald</a:t>
            </a:r>
            <a:r>
              <a:rPr dirty="0" sz="200">
                <a:latin typeface="Arial"/>
                <a:cs typeface="Arial"/>
              </a:rPr>
              <a:t>	Þorgeir</a:t>
            </a:r>
            <a:r>
              <a:rPr dirty="0" sz="200" spc="41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Cornelia</a:t>
            </a:r>
            <a:r>
              <a:rPr dirty="0" sz="200" spc="40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Þrándur</a:t>
            </a:r>
            <a:r>
              <a:rPr dirty="0" sz="200" spc="409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Brandur</a:t>
            </a:r>
            <a:r>
              <a:rPr dirty="0" sz="200" spc="37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Matthildur</a:t>
            </a:r>
            <a:r>
              <a:rPr dirty="0" sz="200" spc="409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Tarald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Yrja</a:t>
            </a:r>
            <a:r>
              <a:rPr dirty="0" sz="200">
                <a:latin typeface="Arial"/>
                <a:cs typeface="Arial"/>
              </a:rPr>
              <a:t>	Alexander</a:t>
            </a:r>
            <a:r>
              <a:rPr dirty="0" sz="200" spc="38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Cecilie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1601−1621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1601−1660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1607−1635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1616−1635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1608−1625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1609−1686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1610−1672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1601−1660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1601−1669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1595−1671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1602−1683</a:t>
            </a:r>
            <a:endParaRPr sz="2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128406" y="111321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5">
                <a:moveTo>
                  <a:pt x="43059" y="0"/>
                </a:moveTo>
                <a:lnTo>
                  <a:pt x="0" y="0"/>
                </a:ln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close/>
              </a:path>
            </a:pathLst>
          </a:custGeom>
          <a:solidFill>
            <a:srgbClr val="74A0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073975" y="1149645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Kolgrímur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1621−1635</a:t>
            </a:r>
            <a:endParaRPr sz="200">
              <a:latin typeface="Arial"/>
              <a:cs typeface="Arial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545105" y="1113216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5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5">
                <a:moveTo>
                  <a:pt x="253618" y="21727"/>
                </a:moveTo>
                <a:lnTo>
                  <a:pt x="232788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35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490710" y="1149645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95"/>
              </a:spcBef>
              <a:tabLst>
                <a:tab pos="249554" algn="l"/>
              </a:tabLst>
            </a:pPr>
            <a:r>
              <a:rPr dirty="0" sz="200" spc="-10">
                <a:latin typeface="Arial"/>
                <a:cs typeface="Arial"/>
              </a:rPr>
              <a:t>Mikael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Anette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1635−1708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1634−1684</a:t>
            </a:r>
            <a:endParaRPr sz="2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082939" y="1113216"/>
            <a:ext cx="1517015" cy="43815"/>
          </a:xfrm>
          <a:custGeom>
            <a:avLst/>
            <a:gdLst/>
            <a:ahLst/>
            <a:cxnLst/>
            <a:rect l="l" t="t" r="r" b="b"/>
            <a:pathLst>
              <a:path w="1517014" h="43815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1517014" h="43815">
                <a:moveTo>
                  <a:pt x="253618" y="21727"/>
                </a:moveTo>
                <a:lnTo>
                  <a:pt x="232788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35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  <a:path w="1517014" h="43815">
                <a:moveTo>
                  <a:pt x="421116" y="0"/>
                </a:moveTo>
                <a:lnTo>
                  <a:pt x="421116" y="43454"/>
                </a:lnTo>
                <a:lnTo>
                  <a:pt x="464176" y="43454"/>
                </a:lnTo>
                <a:lnTo>
                  <a:pt x="464176" y="0"/>
                </a:lnTo>
                <a:lnTo>
                  <a:pt x="421116" y="0"/>
                </a:lnTo>
                <a:close/>
              </a:path>
              <a:path w="1517014" h="43815">
                <a:moveTo>
                  <a:pt x="674734" y="21727"/>
                </a:moveTo>
                <a:lnTo>
                  <a:pt x="653869" y="43454"/>
                </a:lnTo>
                <a:lnTo>
                  <a:pt x="651103" y="43347"/>
                </a:lnTo>
                <a:lnTo>
                  <a:pt x="631710" y="23128"/>
                </a:lnTo>
                <a:lnTo>
                  <a:pt x="631710" y="20326"/>
                </a:lnTo>
                <a:lnTo>
                  <a:pt x="653869" y="35"/>
                </a:lnTo>
                <a:lnTo>
                  <a:pt x="656634" y="287"/>
                </a:lnTo>
                <a:lnTo>
                  <a:pt x="674734" y="21727"/>
                </a:lnTo>
                <a:close/>
              </a:path>
              <a:path w="1517014" h="43815">
                <a:moveTo>
                  <a:pt x="842197" y="0"/>
                </a:moveTo>
                <a:lnTo>
                  <a:pt x="842197" y="43454"/>
                </a:lnTo>
                <a:lnTo>
                  <a:pt x="885256" y="43454"/>
                </a:lnTo>
                <a:lnTo>
                  <a:pt x="885256" y="0"/>
                </a:lnTo>
                <a:lnTo>
                  <a:pt x="842197" y="0"/>
                </a:lnTo>
                <a:close/>
              </a:path>
              <a:path w="1517014" h="43815">
                <a:moveTo>
                  <a:pt x="1095815" y="21727"/>
                </a:moveTo>
                <a:lnTo>
                  <a:pt x="1074949" y="43454"/>
                </a:lnTo>
                <a:lnTo>
                  <a:pt x="1072220" y="43347"/>
                </a:lnTo>
                <a:lnTo>
                  <a:pt x="1052791" y="23128"/>
                </a:lnTo>
                <a:lnTo>
                  <a:pt x="1052791" y="20326"/>
                </a:lnTo>
                <a:lnTo>
                  <a:pt x="1074949" y="35"/>
                </a:lnTo>
                <a:lnTo>
                  <a:pt x="1077714" y="287"/>
                </a:lnTo>
                <a:lnTo>
                  <a:pt x="1095815" y="21727"/>
                </a:lnTo>
                <a:close/>
              </a:path>
              <a:path w="1517014" h="43815">
                <a:moveTo>
                  <a:pt x="1263277" y="0"/>
                </a:moveTo>
                <a:lnTo>
                  <a:pt x="1263277" y="43454"/>
                </a:lnTo>
                <a:lnTo>
                  <a:pt x="1306373" y="43454"/>
                </a:lnTo>
                <a:lnTo>
                  <a:pt x="1306373" y="0"/>
                </a:lnTo>
                <a:lnTo>
                  <a:pt x="1263277" y="0"/>
                </a:lnTo>
                <a:close/>
              </a:path>
              <a:path w="1517014" h="43815">
                <a:moveTo>
                  <a:pt x="1516895" y="21727"/>
                </a:moveTo>
                <a:lnTo>
                  <a:pt x="1496066" y="43454"/>
                </a:lnTo>
                <a:lnTo>
                  <a:pt x="1493300" y="43347"/>
                </a:lnTo>
                <a:lnTo>
                  <a:pt x="1473871" y="23128"/>
                </a:lnTo>
                <a:lnTo>
                  <a:pt x="1473871" y="20326"/>
                </a:lnTo>
                <a:lnTo>
                  <a:pt x="1496066" y="35"/>
                </a:lnTo>
                <a:lnTo>
                  <a:pt x="1498795" y="287"/>
                </a:lnTo>
                <a:lnTo>
                  <a:pt x="1516895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2028544" y="1149645"/>
            <a:ext cx="162623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95"/>
              </a:spcBef>
              <a:tabLst>
                <a:tab pos="271145" algn="l"/>
                <a:tab pos="448309" algn="l"/>
                <a:tab pos="674370" algn="l"/>
                <a:tab pos="881380" algn="l"/>
                <a:tab pos="1086485" algn="l"/>
                <a:tab pos="1306830" algn="l"/>
                <a:tab pos="1497965" algn="l"/>
              </a:tabLst>
            </a:pPr>
            <a:r>
              <a:rPr dirty="0" sz="200" spc="-10">
                <a:latin typeface="Arial"/>
                <a:cs typeface="Arial"/>
              </a:rPr>
              <a:t>Andrés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5">
                <a:latin typeface="Arial"/>
                <a:cs typeface="Arial"/>
              </a:rPr>
              <a:t>Elí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Matthías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Hildur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Þráinn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Jessika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Kaleb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Gabríella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1627−1711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1638−1690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1624−1695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1627−1693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1628−1678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1629−1681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1618−1695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1628−1712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1646021" y="1270903"/>
            <a:ext cx="255270" cy="46990"/>
            <a:chOff x="1646021" y="1270903"/>
            <a:chExt cx="255270" cy="46990"/>
          </a:xfrm>
        </p:grpSpPr>
        <p:sp>
          <p:nvSpPr>
            <p:cNvPr id="36" name="object 36" descr=""/>
            <p:cNvSpPr/>
            <p:nvPr/>
          </p:nvSpPr>
          <p:spPr>
            <a:xfrm>
              <a:off x="1646021" y="1272463"/>
              <a:ext cx="254000" cy="43815"/>
            </a:xfrm>
            <a:custGeom>
              <a:avLst/>
              <a:gdLst/>
              <a:ahLst/>
              <a:cxnLst/>
              <a:rect l="l" t="t" r="r" b="b"/>
              <a:pathLst>
                <a:path w="254000" h="43815">
                  <a:moveTo>
                    <a:pt x="43053" y="0"/>
                  </a:moveTo>
                  <a:lnTo>
                    <a:pt x="0" y="0"/>
                  </a:lnTo>
                  <a:lnTo>
                    <a:pt x="0" y="43446"/>
                  </a:lnTo>
                  <a:lnTo>
                    <a:pt x="43053" y="43446"/>
                  </a:lnTo>
                  <a:lnTo>
                    <a:pt x="43053" y="0"/>
                  </a:lnTo>
                  <a:close/>
                </a:path>
                <a:path w="254000" h="43815">
                  <a:moveTo>
                    <a:pt x="253606" y="21729"/>
                  </a:moveTo>
                  <a:lnTo>
                    <a:pt x="232778" y="38"/>
                  </a:lnTo>
                  <a:lnTo>
                    <a:pt x="230022" y="101"/>
                  </a:lnTo>
                  <a:lnTo>
                    <a:pt x="210591" y="20358"/>
                  </a:lnTo>
                  <a:lnTo>
                    <a:pt x="210591" y="23126"/>
                  </a:lnTo>
                  <a:lnTo>
                    <a:pt x="232778" y="43446"/>
                  </a:lnTo>
                  <a:lnTo>
                    <a:pt x="235508" y="43167"/>
                  </a:lnTo>
                  <a:lnTo>
                    <a:pt x="253606" y="21729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856615" y="127249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23" y="21691"/>
                  </a:moveTo>
                  <a:lnTo>
                    <a:pt x="22194" y="43418"/>
                  </a:lnTo>
                  <a:lnTo>
                    <a:pt x="19428" y="43311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51"/>
                  </a:lnTo>
                  <a:lnTo>
                    <a:pt x="43023" y="21691"/>
                  </a:lnTo>
                  <a:close/>
                </a:path>
              </a:pathLst>
            </a:custGeom>
            <a:ln w="3175">
              <a:solidFill>
                <a:srgbClr val="9A88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591626" y="1308883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Dominic</a:t>
            </a:r>
            <a:r>
              <a:rPr dirty="0" sz="200" spc="40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Villimey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1652−1730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1656−1730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216572" y="1270903"/>
            <a:ext cx="255270" cy="46990"/>
            <a:chOff x="2216572" y="1270903"/>
            <a:chExt cx="255270" cy="46990"/>
          </a:xfrm>
        </p:grpSpPr>
        <p:sp>
          <p:nvSpPr>
            <p:cNvPr id="40" name="object 40" descr=""/>
            <p:cNvSpPr/>
            <p:nvPr/>
          </p:nvSpPr>
          <p:spPr>
            <a:xfrm>
              <a:off x="2216572" y="1272454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95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95" y="43454"/>
                  </a:lnTo>
                  <a:lnTo>
                    <a:pt x="43095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427166" y="127249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5">
                  <a:moveTo>
                    <a:pt x="43023" y="21691"/>
                  </a:moveTo>
                  <a:lnTo>
                    <a:pt x="22194" y="43418"/>
                  </a:lnTo>
                  <a:lnTo>
                    <a:pt x="19428" y="43311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51"/>
                  </a:lnTo>
                  <a:lnTo>
                    <a:pt x="43023" y="21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162177" y="1308883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  <a:tabLst>
                <a:tab pos="247650" algn="l"/>
              </a:tabLst>
            </a:pPr>
            <a:r>
              <a:rPr dirty="0" sz="200" spc="-10">
                <a:latin typeface="Arial"/>
                <a:cs typeface="Arial"/>
              </a:rPr>
              <a:t>Nikulás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Irmelín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1655−1713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1655−1712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716618" y="1270867"/>
            <a:ext cx="889000" cy="46990"/>
            <a:chOff x="2716618" y="1270867"/>
            <a:chExt cx="889000" cy="46990"/>
          </a:xfrm>
        </p:grpSpPr>
        <p:sp>
          <p:nvSpPr>
            <p:cNvPr id="44" name="object 44" descr=""/>
            <p:cNvSpPr/>
            <p:nvPr/>
          </p:nvSpPr>
          <p:spPr>
            <a:xfrm>
              <a:off x="2718205" y="1272454"/>
              <a:ext cx="675005" cy="43815"/>
            </a:xfrm>
            <a:custGeom>
              <a:avLst/>
              <a:gdLst/>
              <a:ahLst/>
              <a:cxnLst/>
              <a:rect l="l" t="t" r="r" b="b"/>
              <a:pathLst>
                <a:path w="675004" h="43815">
                  <a:moveTo>
                    <a:pt x="0" y="0"/>
                  </a:move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lnTo>
                    <a:pt x="0" y="0"/>
                  </a:lnTo>
                  <a:close/>
                </a:path>
                <a:path w="675004" h="43815">
                  <a:moveTo>
                    <a:pt x="253618" y="21727"/>
                  </a:moveTo>
                  <a:lnTo>
                    <a:pt x="232752" y="43454"/>
                  </a:lnTo>
                  <a:lnTo>
                    <a:pt x="230023" y="43347"/>
                  </a:lnTo>
                  <a:lnTo>
                    <a:pt x="210594" y="23128"/>
                  </a:lnTo>
                  <a:lnTo>
                    <a:pt x="210594" y="20362"/>
                  </a:lnTo>
                  <a:lnTo>
                    <a:pt x="232752" y="35"/>
                  </a:lnTo>
                  <a:lnTo>
                    <a:pt x="235517" y="287"/>
                  </a:lnTo>
                  <a:lnTo>
                    <a:pt x="253618" y="21727"/>
                  </a:lnTo>
                  <a:close/>
                </a:path>
                <a:path w="675004" h="43815">
                  <a:moveTo>
                    <a:pt x="421080" y="0"/>
                  </a:moveTo>
                  <a:lnTo>
                    <a:pt x="421080" y="43454"/>
                  </a:lnTo>
                  <a:lnTo>
                    <a:pt x="464140" y="43454"/>
                  </a:lnTo>
                  <a:lnTo>
                    <a:pt x="464140" y="0"/>
                  </a:lnTo>
                  <a:lnTo>
                    <a:pt x="421080" y="0"/>
                  </a:lnTo>
                  <a:close/>
                </a:path>
                <a:path w="675004" h="43815">
                  <a:moveTo>
                    <a:pt x="674698" y="21727"/>
                  </a:moveTo>
                  <a:lnTo>
                    <a:pt x="653869" y="43454"/>
                  </a:lnTo>
                  <a:lnTo>
                    <a:pt x="651103" y="43347"/>
                  </a:lnTo>
                  <a:lnTo>
                    <a:pt x="631674" y="23128"/>
                  </a:lnTo>
                  <a:lnTo>
                    <a:pt x="631674" y="20362"/>
                  </a:lnTo>
                  <a:lnTo>
                    <a:pt x="653869" y="35"/>
                  </a:lnTo>
                  <a:lnTo>
                    <a:pt x="656598" y="287"/>
                  </a:lnTo>
                  <a:lnTo>
                    <a:pt x="674698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560439" y="127249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5">
                  <a:moveTo>
                    <a:pt x="22158" y="0"/>
                  </a:moveTo>
                  <a:lnTo>
                    <a:pt x="0" y="20326"/>
                  </a:lnTo>
                  <a:lnTo>
                    <a:pt x="0" y="23092"/>
                  </a:lnTo>
                  <a:lnTo>
                    <a:pt x="22158" y="43418"/>
                  </a:lnTo>
                  <a:lnTo>
                    <a:pt x="24923" y="43131"/>
                  </a:lnTo>
                  <a:lnTo>
                    <a:pt x="43023" y="21691"/>
                  </a:lnTo>
                  <a:lnTo>
                    <a:pt x="42844" y="18926"/>
                  </a:lnTo>
                  <a:lnTo>
                    <a:pt x="22158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60439" y="1272490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5">
                  <a:moveTo>
                    <a:pt x="43023" y="21691"/>
                  </a:moveTo>
                  <a:lnTo>
                    <a:pt x="22158" y="43418"/>
                  </a:lnTo>
                  <a:lnTo>
                    <a:pt x="19393" y="43311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58" y="0"/>
                  </a:lnTo>
                  <a:lnTo>
                    <a:pt x="24923" y="251"/>
                  </a:lnTo>
                  <a:lnTo>
                    <a:pt x="43023" y="21691"/>
                  </a:lnTo>
                  <a:close/>
                </a:path>
              </a:pathLst>
            </a:custGeom>
            <a:ln w="3175">
              <a:solidFill>
                <a:srgbClr val="9A88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2663775" y="1308883"/>
            <a:ext cx="99441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95"/>
              </a:spcBef>
              <a:tabLst>
                <a:tab pos="258445" algn="l"/>
                <a:tab pos="459740" algn="l"/>
                <a:tab pos="854710" algn="l"/>
              </a:tabLst>
            </a:pPr>
            <a:r>
              <a:rPr dirty="0" sz="200" spc="-10">
                <a:latin typeface="Arial"/>
                <a:cs typeface="Arial"/>
              </a:rPr>
              <a:t>Örjen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Lene</a:t>
            </a:r>
            <a:r>
              <a:rPr dirty="0" sz="200">
                <a:latin typeface="Arial"/>
                <a:cs typeface="Arial"/>
              </a:rPr>
              <a:t>	Tristan</a:t>
            </a:r>
            <a:r>
              <a:rPr dirty="0" sz="200" spc="39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Unknown</a:t>
            </a:r>
            <a:r>
              <a:rPr dirty="0" sz="200" spc="38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Villimey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1649−1712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1652−1724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1658−1741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1656−1730</a:t>
            </a:r>
            <a:endParaRPr sz="2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746937" y="1431729"/>
            <a:ext cx="675005" cy="43815"/>
          </a:xfrm>
          <a:custGeom>
            <a:avLst/>
            <a:gdLst/>
            <a:ahLst/>
            <a:cxnLst/>
            <a:rect l="l" t="t" r="r" b="b"/>
            <a:pathLst>
              <a:path w="675005" h="43815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675005" h="43815">
                <a:moveTo>
                  <a:pt x="253618" y="21691"/>
                </a:moveTo>
                <a:lnTo>
                  <a:pt x="232752" y="43418"/>
                </a:lnTo>
                <a:lnTo>
                  <a:pt x="230023" y="43347"/>
                </a:lnTo>
                <a:lnTo>
                  <a:pt x="210594" y="23092"/>
                </a:lnTo>
                <a:lnTo>
                  <a:pt x="210594" y="20326"/>
                </a:lnTo>
                <a:lnTo>
                  <a:pt x="232752" y="0"/>
                </a:lnTo>
                <a:lnTo>
                  <a:pt x="235517" y="251"/>
                </a:lnTo>
                <a:lnTo>
                  <a:pt x="253618" y="21691"/>
                </a:lnTo>
                <a:close/>
              </a:path>
              <a:path w="675005" h="43815">
                <a:moveTo>
                  <a:pt x="421080" y="0"/>
                </a:moveTo>
                <a:lnTo>
                  <a:pt x="421080" y="43418"/>
                </a:lnTo>
                <a:lnTo>
                  <a:pt x="464140" y="43418"/>
                </a:lnTo>
                <a:lnTo>
                  <a:pt x="464140" y="0"/>
                </a:lnTo>
                <a:lnTo>
                  <a:pt x="421080" y="0"/>
                </a:lnTo>
                <a:close/>
              </a:path>
              <a:path w="675005" h="43815">
                <a:moveTo>
                  <a:pt x="674698" y="21691"/>
                </a:moveTo>
                <a:lnTo>
                  <a:pt x="653869" y="43418"/>
                </a:lnTo>
                <a:lnTo>
                  <a:pt x="651103" y="43347"/>
                </a:lnTo>
                <a:lnTo>
                  <a:pt x="631674" y="23092"/>
                </a:lnTo>
                <a:lnTo>
                  <a:pt x="631674" y="20326"/>
                </a:lnTo>
                <a:lnTo>
                  <a:pt x="653869" y="0"/>
                </a:lnTo>
                <a:lnTo>
                  <a:pt x="656598" y="251"/>
                </a:lnTo>
                <a:lnTo>
                  <a:pt x="674698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692506" y="1468122"/>
            <a:ext cx="78359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  <a:tabLst>
                <a:tab pos="254000" algn="l"/>
                <a:tab pos="469900" algn="l"/>
                <a:tab pos="681355" algn="l"/>
              </a:tabLst>
            </a:pPr>
            <a:r>
              <a:rPr dirty="0" sz="200" spc="-10">
                <a:latin typeface="Arial"/>
                <a:cs typeface="Arial"/>
              </a:rPr>
              <a:t>Þengill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Sigrid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Úlfur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Berit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1677−1760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1679−1755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1677−1742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1678−1724</a:t>
            </a:r>
            <a:endParaRPr sz="200">
              <a:latin typeface="Arial"/>
              <a:cs typeface="Arial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2711633" y="1431729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5">
                <a:moveTo>
                  <a:pt x="0" y="0"/>
                </a:moveTo>
                <a:lnTo>
                  <a:pt x="0" y="43418"/>
                </a:lnTo>
                <a:lnTo>
                  <a:pt x="43095" y="43418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5">
                <a:moveTo>
                  <a:pt x="253618" y="21691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092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51"/>
                </a:lnTo>
                <a:lnTo>
                  <a:pt x="253618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2657238" y="1468122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Sören</a:t>
            </a:r>
            <a:r>
              <a:rPr dirty="0" sz="200" spc="409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Christiana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1663−1710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1677−1756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257261" y="1430141"/>
            <a:ext cx="255270" cy="46990"/>
            <a:chOff x="3257261" y="1430141"/>
            <a:chExt cx="255270" cy="46990"/>
          </a:xfrm>
        </p:grpSpPr>
        <p:sp>
          <p:nvSpPr>
            <p:cNvPr id="53" name="object 53" descr=""/>
            <p:cNvSpPr/>
            <p:nvPr/>
          </p:nvSpPr>
          <p:spPr>
            <a:xfrm>
              <a:off x="3257261" y="1431729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5">
                  <a:moveTo>
                    <a:pt x="43095" y="0"/>
                  </a:moveTo>
                  <a:lnTo>
                    <a:pt x="0" y="0"/>
                  </a:lnTo>
                  <a:lnTo>
                    <a:pt x="0" y="43418"/>
                  </a:lnTo>
                  <a:lnTo>
                    <a:pt x="43095" y="43418"/>
                  </a:lnTo>
                  <a:lnTo>
                    <a:pt x="43095" y="0"/>
                  </a:lnTo>
                  <a:close/>
                </a:path>
              </a:pathLst>
            </a:custGeom>
            <a:solidFill>
              <a:srgbClr val="F8AF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467855" y="1431729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5">
                  <a:moveTo>
                    <a:pt x="43023" y="21691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51"/>
                  </a:lnTo>
                  <a:lnTo>
                    <a:pt x="43023" y="21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3202866" y="1468122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  <a:tabLst>
                <a:tab pos="258445" algn="l"/>
              </a:tabLst>
            </a:pPr>
            <a:r>
              <a:rPr dirty="0" sz="200" spc="-10">
                <a:latin typeface="Arial"/>
                <a:cs typeface="Arial"/>
              </a:rPr>
              <a:t>Úlfhéðinn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Elísa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1674−1771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1674−1747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666305" y="1589380"/>
            <a:ext cx="467359" cy="46990"/>
            <a:chOff x="1666305" y="1589380"/>
            <a:chExt cx="467359" cy="46990"/>
          </a:xfrm>
        </p:grpSpPr>
        <p:sp>
          <p:nvSpPr>
            <p:cNvPr id="57" name="object 57" descr=""/>
            <p:cNvSpPr/>
            <p:nvPr/>
          </p:nvSpPr>
          <p:spPr>
            <a:xfrm>
              <a:off x="1667892" y="1590967"/>
              <a:ext cx="254000" cy="43815"/>
            </a:xfrm>
            <a:custGeom>
              <a:avLst/>
              <a:gdLst/>
              <a:ahLst/>
              <a:cxnLst/>
              <a:rect l="l" t="t" r="r" b="b"/>
              <a:pathLst>
                <a:path w="254000" h="43814">
                  <a:moveTo>
                    <a:pt x="43023" y="21727"/>
                  </a:moveTo>
                  <a:lnTo>
                    <a:pt x="22158" y="43418"/>
                  </a:lnTo>
                  <a:lnTo>
                    <a:pt x="19428" y="43347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58" y="0"/>
                  </a:lnTo>
                  <a:lnTo>
                    <a:pt x="24923" y="251"/>
                  </a:lnTo>
                  <a:lnTo>
                    <a:pt x="43023" y="21727"/>
                  </a:lnTo>
                  <a:close/>
                </a:path>
                <a:path w="254000" h="43814">
                  <a:moveTo>
                    <a:pt x="210486" y="0"/>
                  </a:moveTo>
                  <a:lnTo>
                    <a:pt x="210486" y="43418"/>
                  </a:lnTo>
                  <a:lnTo>
                    <a:pt x="253546" y="43418"/>
                  </a:lnTo>
                  <a:lnTo>
                    <a:pt x="253546" y="0"/>
                  </a:lnTo>
                  <a:lnTo>
                    <a:pt x="210486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88973" y="1590967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22194" y="0"/>
                  </a:moveTo>
                  <a:lnTo>
                    <a:pt x="0" y="20326"/>
                  </a:lnTo>
                  <a:lnTo>
                    <a:pt x="0" y="23092"/>
                  </a:lnTo>
                  <a:lnTo>
                    <a:pt x="22194" y="43418"/>
                  </a:lnTo>
                  <a:lnTo>
                    <a:pt x="24923" y="43167"/>
                  </a:lnTo>
                  <a:lnTo>
                    <a:pt x="43023" y="21727"/>
                  </a:lnTo>
                  <a:lnTo>
                    <a:pt x="42844" y="18926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088973" y="1590967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23" y="21727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51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9A88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1613425" y="1627360"/>
            <a:ext cx="57340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95"/>
              </a:spcBef>
              <a:tabLst>
                <a:tab pos="262890" algn="l"/>
                <a:tab pos="450215" algn="l"/>
              </a:tabLst>
            </a:pPr>
            <a:r>
              <a:rPr dirty="0" sz="200" spc="-10">
                <a:latin typeface="Arial"/>
                <a:cs typeface="Arial"/>
              </a:rPr>
              <a:t>Madeleine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5">
                <a:latin typeface="Arial"/>
                <a:cs typeface="Arial"/>
              </a:rPr>
              <a:t>Dan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Ingiríður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1699−1770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1697−1769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1698−1789</a:t>
            </a:r>
            <a:endParaRPr sz="20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2705133" y="1590967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727"/>
                </a:lnTo>
                <a:close/>
              </a:path>
              <a:path w="254000" h="43814">
                <a:moveTo>
                  <a:pt x="210522" y="0"/>
                </a:moveTo>
                <a:lnTo>
                  <a:pt x="210522" y="43418"/>
                </a:lnTo>
                <a:lnTo>
                  <a:pt x="253582" y="43418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2650666" y="1627360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  <a:tabLst>
                <a:tab pos="249554" algn="l"/>
              </a:tabLst>
            </a:pPr>
            <a:r>
              <a:rPr dirty="0" sz="200" spc="-20">
                <a:latin typeface="Arial"/>
                <a:cs typeface="Arial"/>
              </a:rPr>
              <a:t>Anna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Vendill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1694−1776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1694−1775</a:t>
            </a:r>
            <a:endParaRPr sz="200">
              <a:latin typeface="Arial"/>
              <a:cs typeface="Arial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3126214" y="1590967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59" y="251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3082808" y="1627360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3375271" y="1590967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52" y="43418"/>
                </a:lnTo>
                <a:lnTo>
                  <a:pt x="229987" y="43347"/>
                </a:lnTo>
                <a:lnTo>
                  <a:pt x="210594" y="23092"/>
                </a:lnTo>
                <a:lnTo>
                  <a:pt x="210594" y="20326"/>
                </a:lnTo>
                <a:lnTo>
                  <a:pt x="232752" y="0"/>
                </a:lnTo>
                <a:lnTo>
                  <a:pt x="235517" y="251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3320840" y="1627360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95"/>
              </a:spcBef>
              <a:tabLst>
                <a:tab pos="250190" algn="l"/>
              </a:tabLst>
            </a:pPr>
            <a:r>
              <a:rPr dirty="0" sz="200" spc="-25">
                <a:latin typeface="Arial"/>
                <a:cs typeface="Arial"/>
              </a:rPr>
              <a:t>Jón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Brynja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1696−1768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1697−1763</a:t>
            </a:r>
            <a:endParaRPr sz="20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614956" y="175020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571551" y="1786599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825443" y="1750206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092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771048" y="1786599"/>
            <a:ext cx="35179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670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Daníel</a:t>
            </a:r>
            <a:r>
              <a:rPr dirty="0" sz="200" spc="41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Unknown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1717−1773</a:t>
            </a:r>
            <a:endParaRPr sz="200">
              <a:latin typeface="Arial"/>
              <a:cs typeface="Arial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2649181" y="175020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2594786" y="1786599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2384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Örjen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1723−1780</a:t>
            </a:r>
            <a:endParaRPr sz="20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2859775" y="175020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2816369" y="1786599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3070261" y="1748618"/>
            <a:ext cx="678815" cy="46990"/>
            <a:chOff x="3070261" y="1748618"/>
            <a:chExt cx="678815" cy="46990"/>
          </a:xfrm>
        </p:grpSpPr>
        <p:sp>
          <p:nvSpPr>
            <p:cNvPr id="76" name="object 76" descr=""/>
            <p:cNvSpPr/>
            <p:nvPr/>
          </p:nvSpPr>
          <p:spPr>
            <a:xfrm>
              <a:off x="3070261" y="1750206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95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95" y="43454"/>
                  </a:lnTo>
                  <a:lnTo>
                    <a:pt x="43095" y="0"/>
                  </a:lnTo>
                  <a:close/>
                </a:path>
              </a:pathLst>
            </a:custGeom>
            <a:solidFill>
              <a:srgbClr val="F8AF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280855" y="1750206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4">
                  <a:moveTo>
                    <a:pt x="22194" y="0"/>
                  </a:moveTo>
                  <a:lnTo>
                    <a:pt x="0" y="20326"/>
                  </a:lnTo>
                  <a:lnTo>
                    <a:pt x="0" y="23092"/>
                  </a:lnTo>
                  <a:lnTo>
                    <a:pt x="22194" y="43418"/>
                  </a:lnTo>
                  <a:lnTo>
                    <a:pt x="24923" y="43167"/>
                  </a:lnTo>
                  <a:lnTo>
                    <a:pt x="43023" y="21727"/>
                  </a:lnTo>
                  <a:lnTo>
                    <a:pt x="42844" y="18926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280855" y="1750206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79" h="43814">
                  <a:moveTo>
                    <a:pt x="43023" y="21727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9A88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493245" y="1750206"/>
              <a:ext cx="254000" cy="43815"/>
            </a:xfrm>
            <a:custGeom>
              <a:avLst/>
              <a:gdLst/>
              <a:ahLst/>
              <a:cxnLst/>
              <a:rect l="l" t="t" r="r" b="b"/>
              <a:pathLst>
                <a:path w="254000" h="43814">
                  <a:moveTo>
                    <a:pt x="0" y="0"/>
                  </a:move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lnTo>
                    <a:pt x="0" y="0"/>
                  </a:lnTo>
                  <a:close/>
                </a:path>
                <a:path w="254000" h="43814">
                  <a:moveTo>
                    <a:pt x="253618" y="21727"/>
                  </a:moveTo>
                  <a:lnTo>
                    <a:pt x="232788" y="43418"/>
                  </a:lnTo>
                  <a:lnTo>
                    <a:pt x="230023" y="43347"/>
                  </a:lnTo>
                  <a:lnTo>
                    <a:pt x="210594" y="23092"/>
                  </a:lnTo>
                  <a:lnTo>
                    <a:pt x="210594" y="20326"/>
                  </a:lnTo>
                  <a:lnTo>
                    <a:pt x="232788" y="0"/>
                  </a:lnTo>
                  <a:lnTo>
                    <a:pt x="235517" y="287"/>
                  </a:lnTo>
                  <a:lnTo>
                    <a:pt x="253618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3015866" y="1786599"/>
            <a:ext cx="78549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275">
              <a:lnSpc>
                <a:spcPct val="100000"/>
              </a:lnSpc>
              <a:spcBef>
                <a:spcPts val="95"/>
              </a:spcBef>
              <a:tabLst>
                <a:tab pos="257175" algn="l"/>
                <a:tab pos="471805" algn="l"/>
                <a:tab pos="682625" algn="l"/>
              </a:tabLst>
            </a:pPr>
            <a:r>
              <a:rPr dirty="0" sz="200" spc="-25">
                <a:latin typeface="Arial"/>
                <a:cs typeface="Arial"/>
              </a:rPr>
              <a:t>Mar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Shira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Úlfur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Þóra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1712−1790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1716−1790</a:t>
            </a:r>
            <a:r>
              <a:rPr dirty="0" sz="200" spc="27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1724−1788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1720−1790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1430543" y="1907857"/>
            <a:ext cx="255270" cy="46990"/>
            <a:chOff x="1430543" y="1907857"/>
            <a:chExt cx="255270" cy="46990"/>
          </a:xfrm>
        </p:grpSpPr>
        <p:sp>
          <p:nvSpPr>
            <p:cNvPr id="82" name="object 82" descr=""/>
            <p:cNvSpPr/>
            <p:nvPr/>
          </p:nvSpPr>
          <p:spPr>
            <a:xfrm>
              <a:off x="1430543" y="1909444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59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close/>
                </a:path>
              </a:pathLst>
            </a:custGeom>
            <a:solidFill>
              <a:srgbClr val="74A0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641137" y="1909444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23" y="21727"/>
                  </a:moveTo>
                  <a:lnTo>
                    <a:pt x="22158" y="43418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26"/>
                  </a:lnTo>
                  <a:lnTo>
                    <a:pt x="22158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1376112" y="1945837"/>
            <a:ext cx="35179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560">
              <a:lnSpc>
                <a:spcPct val="100000"/>
              </a:lnSpc>
              <a:spcBef>
                <a:spcPts val="95"/>
              </a:spcBef>
              <a:tabLst>
                <a:tab pos="233679" algn="l"/>
              </a:tabLst>
            </a:pPr>
            <a:r>
              <a:rPr dirty="0" sz="200" spc="-10">
                <a:latin typeface="Arial"/>
                <a:cs typeface="Arial"/>
              </a:rPr>
              <a:t>Sölvi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Unknown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1749−1779</a:t>
            </a:r>
            <a:endParaRPr sz="2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1851623" y="1909444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1797228" y="1945837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  <a:tabLst>
                <a:tab pos="252095" algn="l"/>
              </a:tabLst>
            </a:pPr>
            <a:r>
              <a:rPr dirty="0" sz="200" spc="-10">
                <a:latin typeface="Arial"/>
                <a:cs typeface="Arial"/>
              </a:rPr>
              <a:t>Ólafur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Ingela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1750−1791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1752−1830</a:t>
            </a:r>
            <a:endParaRPr sz="200">
              <a:latin typeface="Arial"/>
              <a:cs typeface="Arial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2853167" y="1909444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2798772" y="1945837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56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Arfur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1748−1832</a:t>
            </a:r>
            <a:endParaRPr sz="20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3063761" y="1909444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3027861" y="1945837"/>
            <a:ext cx="11493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Vibekka</a:t>
            </a:r>
            <a:endParaRPr sz="2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200" spc="-10">
                <a:latin typeface="Arial"/>
                <a:cs typeface="Arial"/>
              </a:rPr>
              <a:t>−1770</a:t>
            </a:r>
            <a:endParaRPr sz="200">
              <a:latin typeface="Arial"/>
              <a:cs typeface="Arial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3453561" y="1909444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3399130" y="1945837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Vermundur</a:t>
            </a:r>
            <a:r>
              <a:rPr dirty="0" sz="200" spc="32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Elísabet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1745−1791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1750−1791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1377751" y="2067095"/>
            <a:ext cx="255270" cy="46990"/>
            <a:chOff x="1377751" y="2067095"/>
            <a:chExt cx="255270" cy="46990"/>
          </a:xfrm>
        </p:grpSpPr>
        <p:sp>
          <p:nvSpPr>
            <p:cNvPr id="94" name="object 94" descr=""/>
            <p:cNvSpPr/>
            <p:nvPr/>
          </p:nvSpPr>
          <p:spPr>
            <a:xfrm>
              <a:off x="1377751" y="2068683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59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close/>
                </a:path>
              </a:pathLst>
            </a:custGeom>
            <a:solidFill>
              <a:srgbClr val="9A88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588345" y="2068683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23" y="21727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1323356" y="2105076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95"/>
              </a:spcBef>
              <a:tabLst>
                <a:tab pos="254000" algn="l"/>
              </a:tabLst>
            </a:pPr>
            <a:r>
              <a:rPr dirty="0" sz="200" spc="-10">
                <a:latin typeface="Arial"/>
                <a:cs typeface="Arial"/>
              </a:rPr>
              <a:t>Heikir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Vinga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1774−1848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1777−1848</a:t>
            </a:r>
            <a:endParaRPr sz="200">
              <a:latin typeface="Arial"/>
              <a:cs typeface="Arial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1956777" y="2068683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52" y="43418"/>
                </a:lnTo>
                <a:lnTo>
                  <a:pt x="229987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52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 txBox="1"/>
          <p:nvPr/>
        </p:nvSpPr>
        <p:spPr>
          <a:xfrm>
            <a:off x="1902346" y="2105076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95"/>
              </a:spcBef>
              <a:tabLst>
                <a:tab pos="259715" algn="l"/>
              </a:tabLst>
            </a:pPr>
            <a:r>
              <a:rPr dirty="0" sz="200" spc="-25">
                <a:latin typeface="Arial"/>
                <a:cs typeface="Arial"/>
              </a:rPr>
              <a:t>Óli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Sara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1773−1813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1769−1815</a:t>
            </a:r>
            <a:endParaRPr sz="200">
              <a:latin typeface="Arial"/>
              <a:cs typeface="Arial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2782239" y="2068683"/>
            <a:ext cx="885825" cy="43815"/>
          </a:xfrm>
          <a:custGeom>
            <a:avLst/>
            <a:gdLst/>
            <a:ahLst/>
            <a:cxnLst/>
            <a:rect l="l" t="t" r="r" b="b"/>
            <a:pathLst>
              <a:path w="885825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885825" h="43814">
                <a:moveTo>
                  <a:pt x="253618" y="21727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  <a:path w="885825" h="43814">
                <a:moveTo>
                  <a:pt x="421080" y="0"/>
                </a:moveTo>
                <a:lnTo>
                  <a:pt x="421080" y="43454"/>
                </a:lnTo>
                <a:lnTo>
                  <a:pt x="464176" y="43454"/>
                </a:lnTo>
                <a:lnTo>
                  <a:pt x="464176" y="0"/>
                </a:lnTo>
                <a:lnTo>
                  <a:pt x="421080" y="0"/>
                </a:lnTo>
                <a:close/>
              </a:path>
              <a:path w="885825" h="43814">
                <a:moveTo>
                  <a:pt x="674698" y="21727"/>
                </a:moveTo>
                <a:lnTo>
                  <a:pt x="653869" y="43418"/>
                </a:lnTo>
                <a:lnTo>
                  <a:pt x="651103" y="43347"/>
                </a:lnTo>
                <a:lnTo>
                  <a:pt x="631674" y="23128"/>
                </a:lnTo>
                <a:lnTo>
                  <a:pt x="631674" y="20326"/>
                </a:lnTo>
                <a:lnTo>
                  <a:pt x="653869" y="0"/>
                </a:lnTo>
                <a:lnTo>
                  <a:pt x="656598" y="287"/>
                </a:lnTo>
                <a:lnTo>
                  <a:pt x="674698" y="21727"/>
                </a:lnTo>
                <a:close/>
              </a:path>
              <a:path w="885825" h="43814">
                <a:moveTo>
                  <a:pt x="885256" y="21727"/>
                </a:moveTo>
                <a:lnTo>
                  <a:pt x="864391" y="43418"/>
                </a:lnTo>
                <a:lnTo>
                  <a:pt x="861662" y="43347"/>
                </a:lnTo>
                <a:lnTo>
                  <a:pt x="842233" y="23128"/>
                </a:lnTo>
                <a:lnTo>
                  <a:pt x="842233" y="20326"/>
                </a:lnTo>
                <a:lnTo>
                  <a:pt x="864391" y="0"/>
                </a:lnTo>
                <a:lnTo>
                  <a:pt x="867156" y="287"/>
                </a:lnTo>
                <a:lnTo>
                  <a:pt x="885256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2727843" y="2105076"/>
            <a:ext cx="99441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9050">
              <a:lnSpc>
                <a:spcPct val="100000"/>
              </a:lnSpc>
              <a:spcBef>
                <a:spcPts val="95"/>
              </a:spcBef>
              <a:tabLst>
                <a:tab pos="254635" algn="l"/>
                <a:tab pos="448945" algn="l"/>
              </a:tabLst>
            </a:pPr>
            <a:r>
              <a:rPr dirty="0" sz="200" spc="-10">
                <a:latin typeface="Arial"/>
                <a:cs typeface="Arial"/>
              </a:rPr>
              <a:t>Christer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Kajsa</a:t>
            </a:r>
            <a:r>
              <a:rPr dirty="0" sz="200">
                <a:latin typeface="Arial"/>
                <a:cs typeface="Arial"/>
              </a:rPr>
              <a:t>	Erlendur</a:t>
            </a:r>
            <a:r>
              <a:rPr dirty="0" sz="200" spc="33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Gunnhildur</a:t>
            </a:r>
            <a:r>
              <a:rPr dirty="0" sz="200" spc="39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Vinga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1774−1853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1779−1818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1773−1845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1775−1847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1777−1848</a:t>
            </a:r>
            <a:endParaRPr sz="200">
              <a:latin typeface="Arial"/>
              <a:cs typeface="Arial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1324958" y="2227921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1270563" y="2264314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  <a:tabLst>
                <a:tab pos="245110" algn="l"/>
              </a:tabLst>
            </a:pPr>
            <a:r>
              <a:rPr dirty="0" sz="200" spc="-10">
                <a:latin typeface="Arial"/>
                <a:cs typeface="Arial"/>
              </a:rPr>
              <a:t>Eskill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Sólveig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1797−1858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1788−1855</a:t>
            </a:r>
            <a:endParaRPr sz="200">
              <a:latin typeface="Arial"/>
              <a:cs typeface="Arial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1851372" y="2227921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52" y="43454"/>
                </a:lnTo>
                <a:lnTo>
                  <a:pt x="229987" y="43347"/>
                </a:lnTo>
                <a:lnTo>
                  <a:pt x="210558" y="23128"/>
                </a:lnTo>
                <a:lnTo>
                  <a:pt x="210558" y="20326"/>
                </a:lnTo>
                <a:lnTo>
                  <a:pt x="232752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1796941" y="2264314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95"/>
              </a:spcBef>
              <a:tabLst>
                <a:tab pos="256540" algn="l"/>
              </a:tabLst>
            </a:pPr>
            <a:r>
              <a:rPr dirty="0" sz="200" spc="-10">
                <a:latin typeface="Arial"/>
                <a:cs typeface="Arial"/>
              </a:rPr>
              <a:t>Kolur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Anna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1799−1859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1796−1860</a:t>
            </a:r>
            <a:endParaRPr sz="2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2653849" y="222792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2610480" y="2264314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2864443" y="222792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54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2809977" y="2264314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41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Dóratea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1800−1860</a:t>
            </a:r>
            <a:endParaRPr sz="200">
              <a:latin typeface="Arial"/>
              <a:cs typeface="Arial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3074930" y="222792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3031560" y="2264314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3285488" y="2227921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52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52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3231057" y="2264314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95"/>
              </a:spcBef>
              <a:tabLst>
                <a:tab pos="260985" algn="l"/>
              </a:tabLst>
            </a:pPr>
            <a:r>
              <a:rPr dirty="0" sz="200" spc="-10">
                <a:latin typeface="Arial"/>
                <a:cs typeface="Arial"/>
              </a:rPr>
              <a:t>Tómas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Þula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1795−1848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1800−1848</a:t>
            </a:r>
            <a:endParaRPr sz="200">
              <a:latin typeface="Arial"/>
              <a:cs typeface="Arial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1272166" y="2387160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54"/>
                </a:lnTo>
                <a:lnTo>
                  <a:pt x="230023" y="43347"/>
                </a:lnTo>
                <a:lnTo>
                  <a:pt x="210594" y="23128"/>
                </a:lnTo>
                <a:lnTo>
                  <a:pt x="210594" y="20326"/>
                </a:lnTo>
                <a:lnTo>
                  <a:pt x="232788" y="35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1217771" y="2423589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95"/>
              </a:spcBef>
              <a:tabLst>
                <a:tab pos="244475" algn="l"/>
              </a:tabLst>
            </a:pPr>
            <a:r>
              <a:rPr dirty="0" sz="200" spc="-10">
                <a:latin typeface="Arial"/>
                <a:cs typeface="Arial"/>
              </a:rPr>
              <a:t>Viljar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Belinda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1820−1899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1830−1900</a:t>
            </a:r>
            <a:endParaRPr sz="200">
              <a:latin typeface="Arial"/>
              <a:cs typeface="Arial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1745967" y="238716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 txBox="1"/>
          <p:nvPr/>
        </p:nvSpPr>
        <p:spPr>
          <a:xfrm>
            <a:off x="1716747" y="2423589"/>
            <a:ext cx="101600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Lúcífer</a:t>
            </a:r>
            <a:endParaRPr sz="200">
              <a:latin typeface="Arial"/>
              <a:cs typeface="Arial"/>
            </a:endParaRPr>
          </a:p>
        </p:txBody>
      </p:sp>
      <p:sp>
        <p:nvSpPr>
          <p:cNvPr id="117" name="object 117" descr=""/>
          <p:cNvSpPr/>
          <p:nvPr/>
        </p:nvSpPr>
        <p:spPr>
          <a:xfrm>
            <a:off x="1956525" y="238719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290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1902095" y="2423589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3655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Saga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1836−1861</a:t>
            </a:r>
            <a:endParaRPr sz="200">
              <a:latin typeface="Arial"/>
              <a:cs typeface="Arial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2462971" y="238716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2419602" y="2423589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21" name="object 121" descr=""/>
          <p:cNvSpPr/>
          <p:nvPr/>
        </p:nvSpPr>
        <p:spPr>
          <a:xfrm>
            <a:off x="2673566" y="2387196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290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 txBox="1"/>
          <p:nvPr/>
        </p:nvSpPr>
        <p:spPr>
          <a:xfrm>
            <a:off x="2619099" y="2423589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670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Emma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1825−1880</a:t>
            </a:r>
            <a:endParaRPr sz="200">
              <a:latin typeface="Arial"/>
              <a:cs typeface="Arial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2884088" y="238716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 txBox="1"/>
          <p:nvPr/>
        </p:nvSpPr>
        <p:spPr>
          <a:xfrm>
            <a:off x="2840718" y="2423589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3094646" y="2387160"/>
            <a:ext cx="464184" cy="43815"/>
          </a:xfrm>
          <a:custGeom>
            <a:avLst/>
            <a:gdLst/>
            <a:ahLst/>
            <a:cxnLst/>
            <a:rect l="l" t="t" r="r" b="b"/>
            <a:pathLst>
              <a:path w="464185" h="43814">
                <a:moveTo>
                  <a:pt x="43059" y="21727"/>
                </a:moveTo>
                <a:lnTo>
                  <a:pt x="22194" y="43454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26"/>
                </a:lnTo>
                <a:lnTo>
                  <a:pt x="22194" y="35"/>
                </a:lnTo>
                <a:lnTo>
                  <a:pt x="24959" y="287"/>
                </a:lnTo>
                <a:lnTo>
                  <a:pt x="43059" y="21727"/>
                </a:lnTo>
                <a:close/>
              </a:path>
              <a:path w="464185" h="43814">
                <a:moveTo>
                  <a:pt x="210522" y="0"/>
                </a:moveTo>
                <a:lnTo>
                  <a:pt x="210522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  <a:path w="464185" h="43814">
                <a:moveTo>
                  <a:pt x="464140" y="21727"/>
                </a:moveTo>
                <a:lnTo>
                  <a:pt x="443274" y="43454"/>
                </a:lnTo>
                <a:lnTo>
                  <a:pt x="440545" y="43347"/>
                </a:lnTo>
                <a:lnTo>
                  <a:pt x="421116" y="23128"/>
                </a:lnTo>
                <a:lnTo>
                  <a:pt x="421116" y="20326"/>
                </a:lnTo>
                <a:lnTo>
                  <a:pt x="443274" y="35"/>
                </a:lnTo>
                <a:lnTo>
                  <a:pt x="446040" y="287"/>
                </a:lnTo>
                <a:lnTo>
                  <a:pt x="464140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 txBox="1"/>
          <p:nvPr/>
        </p:nvSpPr>
        <p:spPr>
          <a:xfrm>
            <a:off x="3040215" y="2423589"/>
            <a:ext cx="57340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3655">
              <a:lnSpc>
                <a:spcPct val="100000"/>
              </a:lnSpc>
              <a:spcBef>
                <a:spcPts val="95"/>
              </a:spcBef>
              <a:tabLst>
                <a:tab pos="241935" algn="l"/>
              </a:tabLst>
            </a:pPr>
            <a:r>
              <a:rPr dirty="0" sz="200" spc="-10">
                <a:latin typeface="Arial"/>
                <a:cs typeface="Arial"/>
              </a:rPr>
              <a:t>Petra</a:t>
            </a:r>
            <a:r>
              <a:rPr dirty="0" sz="200">
                <a:latin typeface="Arial"/>
                <a:cs typeface="Arial"/>
              </a:rPr>
              <a:t>	Christer</a:t>
            </a:r>
            <a:r>
              <a:rPr dirty="0" sz="200" spc="34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Magdalena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1829−1870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1818−1893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1820−1895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1007300" y="2544811"/>
            <a:ext cx="889000" cy="46990"/>
            <a:chOff x="1007300" y="2544811"/>
            <a:chExt cx="889000" cy="46990"/>
          </a:xfrm>
        </p:grpSpPr>
        <p:sp>
          <p:nvSpPr>
            <p:cNvPr id="128" name="object 128" descr=""/>
            <p:cNvSpPr/>
            <p:nvPr/>
          </p:nvSpPr>
          <p:spPr>
            <a:xfrm>
              <a:off x="1008888" y="2546398"/>
              <a:ext cx="464184" cy="43815"/>
            </a:xfrm>
            <a:custGeom>
              <a:avLst/>
              <a:gdLst/>
              <a:ahLst/>
              <a:cxnLst/>
              <a:rect l="l" t="t" r="r" b="b"/>
              <a:pathLst>
                <a:path w="464184" h="43814">
                  <a:moveTo>
                    <a:pt x="43023" y="21727"/>
                  </a:moveTo>
                  <a:lnTo>
                    <a:pt x="22194" y="43454"/>
                  </a:lnTo>
                  <a:lnTo>
                    <a:pt x="19428" y="43347"/>
                  </a:lnTo>
                  <a:lnTo>
                    <a:pt x="0" y="23128"/>
                  </a:lnTo>
                  <a:lnTo>
                    <a:pt x="0" y="20362"/>
                  </a:lnTo>
                  <a:lnTo>
                    <a:pt x="22194" y="35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  <a:path w="464184" h="43814">
                  <a:moveTo>
                    <a:pt x="210522" y="0"/>
                  </a:moveTo>
                  <a:lnTo>
                    <a:pt x="210522" y="43454"/>
                  </a:lnTo>
                  <a:lnTo>
                    <a:pt x="253582" y="43454"/>
                  </a:lnTo>
                  <a:lnTo>
                    <a:pt x="253582" y="0"/>
                  </a:lnTo>
                  <a:lnTo>
                    <a:pt x="210522" y="0"/>
                  </a:lnTo>
                  <a:close/>
                </a:path>
                <a:path w="464184" h="43814">
                  <a:moveTo>
                    <a:pt x="464140" y="21727"/>
                  </a:moveTo>
                  <a:lnTo>
                    <a:pt x="443274" y="43454"/>
                  </a:lnTo>
                  <a:lnTo>
                    <a:pt x="440509" y="43347"/>
                  </a:lnTo>
                  <a:lnTo>
                    <a:pt x="421080" y="23128"/>
                  </a:lnTo>
                  <a:lnTo>
                    <a:pt x="421080" y="20362"/>
                  </a:lnTo>
                  <a:lnTo>
                    <a:pt x="443274" y="35"/>
                  </a:lnTo>
                  <a:lnTo>
                    <a:pt x="446040" y="287"/>
                  </a:lnTo>
                  <a:lnTo>
                    <a:pt x="464140" y="21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640491" y="2546398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59" y="0"/>
                  </a:moveTo>
                  <a:lnTo>
                    <a:pt x="0" y="0"/>
                  </a:lnTo>
                  <a:lnTo>
                    <a:pt x="0" y="43454"/>
                  </a:lnTo>
                  <a:lnTo>
                    <a:pt x="43059" y="43454"/>
                  </a:lnTo>
                  <a:lnTo>
                    <a:pt x="43059" y="0"/>
                  </a:lnTo>
                  <a:close/>
                </a:path>
              </a:pathLst>
            </a:custGeom>
            <a:solidFill>
              <a:srgbClr val="74A0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851085" y="2546434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23" y="21691"/>
                  </a:moveTo>
                  <a:lnTo>
                    <a:pt x="22158" y="43418"/>
                  </a:lnTo>
                  <a:lnTo>
                    <a:pt x="19428" y="43311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58" y="0"/>
                  </a:lnTo>
                  <a:lnTo>
                    <a:pt x="24923" y="251"/>
                  </a:lnTo>
                  <a:lnTo>
                    <a:pt x="43023" y="21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 txBox="1"/>
          <p:nvPr/>
        </p:nvSpPr>
        <p:spPr>
          <a:xfrm>
            <a:off x="954421" y="2582827"/>
            <a:ext cx="98361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95"/>
              </a:spcBef>
              <a:tabLst>
                <a:tab pos="239395" algn="l"/>
                <a:tab pos="681355" algn="l"/>
                <a:tab pos="865505" algn="l"/>
              </a:tabLst>
            </a:pPr>
            <a:r>
              <a:rPr dirty="0" sz="200" spc="-10">
                <a:latin typeface="Arial"/>
                <a:cs typeface="Arial"/>
              </a:rPr>
              <a:t>Annelí</a:t>
            </a:r>
            <a:r>
              <a:rPr dirty="0" sz="200">
                <a:latin typeface="Arial"/>
                <a:cs typeface="Arial"/>
              </a:rPr>
              <a:t>	Henning</a:t>
            </a:r>
            <a:r>
              <a:rPr dirty="0" sz="200" spc="42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Agneta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Úlfar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Unknown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1853−1872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1850−1942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1848−1915</a:t>
            </a:r>
            <a:r>
              <a:rPr dirty="0" sz="200" spc="26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1861−1883</a:t>
            </a:r>
            <a:endParaRPr sz="200">
              <a:latin typeface="Arial"/>
              <a:cs typeface="Arial"/>
            </a:endParaRPr>
          </a:p>
        </p:txBody>
      </p:sp>
      <p:sp>
        <p:nvSpPr>
          <p:cNvPr id="132" name="object 132" descr=""/>
          <p:cNvSpPr/>
          <p:nvPr/>
        </p:nvSpPr>
        <p:spPr>
          <a:xfrm>
            <a:off x="2061571" y="2546398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 txBox="1"/>
          <p:nvPr/>
        </p:nvSpPr>
        <p:spPr>
          <a:xfrm>
            <a:off x="2035117" y="2582827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Marco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1861−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34" name="object 134" descr=""/>
          <p:cNvSpPr/>
          <p:nvPr/>
        </p:nvSpPr>
        <p:spPr>
          <a:xfrm>
            <a:off x="2272165" y="2546434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 txBox="1"/>
          <p:nvPr/>
        </p:nvSpPr>
        <p:spPr>
          <a:xfrm>
            <a:off x="2228760" y="2582827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36" name="object 136" descr=""/>
          <p:cNvSpPr/>
          <p:nvPr/>
        </p:nvSpPr>
        <p:spPr>
          <a:xfrm>
            <a:off x="2482652" y="2546398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 txBox="1"/>
          <p:nvPr/>
        </p:nvSpPr>
        <p:spPr>
          <a:xfrm>
            <a:off x="2428257" y="2582827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034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Knútur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1850−1889</a:t>
            </a:r>
            <a:endParaRPr sz="200">
              <a:latin typeface="Arial"/>
              <a:cs typeface="Arial"/>
            </a:endParaRPr>
          </a:p>
        </p:txBody>
      </p:sp>
      <p:sp>
        <p:nvSpPr>
          <p:cNvPr id="138" name="object 138" descr=""/>
          <p:cNvSpPr/>
          <p:nvPr/>
        </p:nvSpPr>
        <p:spPr>
          <a:xfrm>
            <a:off x="2693246" y="2546434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 txBox="1"/>
          <p:nvPr/>
        </p:nvSpPr>
        <p:spPr>
          <a:xfrm>
            <a:off x="2649840" y="2582827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2903768" y="2546398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2860399" y="2582827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42" name="object 142" descr=""/>
          <p:cNvSpPr/>
          <p:nvPr/>
        </p:nvSpPr>
        <p:spPr>
          <a:xfrm>
            <a:off x="3114327" y="2546398"/>
            <a:ext cx="464184" cy="43815"/>
          </a:xfrm>
          <a:custGeom>
            <a:avLst/>
            <a:gdLst/>
            <a:ahLst/>
            <a:cxnLst/>
            <a:rect l="l" t="t" r="r" b="b"/>
            <a:pathLst>
              <a:path w="464185" h="43814">
                <a:moveTo>
                  <a:pt x="43023" y="21727"/>
                </a:moveTo>
                <a:lnTo>
                  <a:pt x="22194" y="43454"/>
                </a:lnTo>
                <a:lnTo>
                  <a:pt x="19428" y="43347"/>
                </a:lnTo>
                <a:lnTo>
                  <a:pt x="0" y="23128"/>
                </a:lnTo>
                <a:lnTo>
                  <a:pt x="0" y="20362"/>
                </a:lnTo>
                <a:lnTo>
                  <a:pt x="22194" y="35"/>
                </a:lnTo>
                <a:lnTo>
                  <a:pt x="24959" y="287"/>
                </a:lnTo>
                <a:lnTo>
                  <a:pt x="43023" y="21727"/>
                </a:lnTo>
                <a:close/>
              </a:path>
              <a:path w="464185" h="43814">
                <a:moveTo>
                  <a:pt x="210522" y="0"/>
                </a:moveTo>
                <a:lnTo>
                  <a:pt x="210522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  <a:path w="464185" h="43814">
                <a:moveTo>
                  <a:pt x="464140" y="21727"/>
                </a:moveTo>
                <a:lnTo>
                  <a:pt x="443274" y="43454"/>
                </a:lnTo>
                <a:lnTo>
                  <a:pt x="440509" y="43347"/>
                </a:lnTo>
                <a:lnTo>
                  <a:pt x="421116" y="23128"/>
                </a:lnTo>
                <a:lnTo>
                  <a:pt x="421116" y="20362"/>
                </a:lnTo>
                <a:lnTo>
                  <a:pt x="443274" y="35"/>
                </a:lnTo>
                <a:lnTo>
                  <a:pt x="446040" y="287"/>
                </a:lnTo>
                <a:lnTo>
                  <a:pt x="464140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 txBox="1"/>
          <p:nvPr/>
        </p:nvSpPr>
        <p:spPr>
          <a:xfrm>
            <a:off x="3059896" y="2582827"/>
            <a:ext cx="57340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  <a:tabLst>
                <a:tab pos="267335" algn="l"/>
                <a:tab pos="466725" algn="l"/>
              </a:tabLst>
            </a:pPr>
            <a:r>
              <a:rPr dirty="0" sz="200" spc="-10">
                <a:latin typeface="Arial"/>
                <a:cs typeface="Arial"/>
              </a:rPr>
              <a:t>Gerður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5">
                <a:latin typeface="Arial"/>
                <a:cs typeface="Arial"/>
              </a:rPr>
              <a:t>Per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Malin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>
                <a:latin typeface="Arial"/>
                <a:cs typeface="Arial"/>
              </a:rPr>
              <a:t>1855−1888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1841−1913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1842−1916</a:t>
            </a:r>
            <a:endParaRPr sz="200">
              <a:latin typeface="Arial"/>
              <a:cs typeface="Arial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964607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 txBox="1"/>
          <p:nvPr/>
        </p:nvSpPr>
        <p:spPr>
          <a:xfrm>
            <a:off x="910176" y="2742066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22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Sander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1868−1937</a:t>
            </a:r>
            <a:endParaRPr sz="200">
              <a:latin typeface="Arial"/>
              <a:cs typeface="Arial"/>
            </a:endParaRPr>
          </a:p>
        </p:txBody>
      </p:sp>
      <p:sp>
        <p:nvSpPr>
          <p:cNvPr id="146" name="object 146" descr=""/>
          <p:cNvSpPr/>
          <p:nvPr/>
        </p:nvSpPr>
        <p:spPr>
          <a:xfrm>
            <a:off x="1175201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1128096" y="2742066"/>
            <a:ext cx="13779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020" marR="5080" indent="-2095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Benedikta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1872−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48" name="object 148" descr=""/>
          <p:cNvSpPr/>
          <p:nvPr/>
        </p:nvSpPr>
        <p:spPr>
          <a:xfrm>
            <a:off x="1385687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95" y="43418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 txBox="1"/>
          <p:nvPr/>
        </p:nvSpPr>
        <p:spPr>
          <a:xfrm>
            <a:off x="1358335" y="2742066"/>
            <a:ext cx="9842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Tamlin</a:t>
            </a:r>
            <a:endParaRPr sz="200">
              <a:latin typeface="Arial"/>
              <a:cs typeface="Arial"/>
            </a:endParaRPr>
          </a:p>
        </p:txBody>
      </p:sp>
      <p:sp>
        <p:nvSpPr>
          <p:cNvPr id="150" name="object 150" descr=""/>
          <p:cNvSpPr/>
          <p:nvPr/>
        </p:nvSpPr>
        <p:spPr>
          <a:xfrm>
            <a:off x="1596282" y="2705673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  <a:path w="254000" h="43814">
                <a:moveTo>
                  <a:pt x="210486" y="0"/>
                </a:moveTo>
                <a:lnTo>
                  <a:pt x="210486" y="43418"/>
                </a:lnTo>
                <a:lnTo>
                  <a:pt x="253582" y="43418"/>
                </a:lnTo>
                <a:lnTo>
                  <a:pt x="253582" y="0"/>
                </a:lnTo>
                <a:lnTo>
                  <a:pt x="21048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 txBox="1"/>
          <p:nvPr/>
        </p:nvSpPr>
        <p:spPr>
          <a:xfrm>
            <a:off x="1541815" y="2742066"/>
            <a:ext cx="36258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95"/>
              </a:spcBef>
              <a:tabLst>
                <a:tab pos="245745" algn="l"/>
              </a:tabLst>
            </a:pPr>
            <a:r>
              <a:rPr dirty="0" sz="200" spc="-10">
                <a:latin typeface="Arial"/>
                <a:cs typeface="Arial"/>
              </a:rPr>
              <a:t>Vanja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Lindeló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1884−1910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1879−1897</a:t>
            </a:r>
            <a:endParaRPr sz="200">
              <a:latin typeface="Arial"/>
              <a:cs typeface="Arial"/>
            </a:endParaRPr>
          </a:p>
        </p:txBody>
      </p:sp>
      <p:sp>
        <p:nvSpPr>
          <p:cNvPr id="152" name="object 152" descr=""/>
          <p:cNvSpPr/>
          <p:nvPr/>
        </p:nvSpPr>
        <p:spPr>
          <a:xfrm>
            <a:off x="2017326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 txBox="1"/>
          <p:nvPr/>
        </p:nvSpPr>
        <p:spPr>
          <a:xfrm>
            <a:off x="2005021" y="2742066"/>
            <a:ext cx="6794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Imri</a:t>
            </a:r>
            <a:endParaRPr sz="200">
              <a:latin typeface="Arial"/>
              <a:cs typeface="Arial"/>
            </a:endParaRPr>
          </a:p>
        </p:txBody>
      </p:sp>
      <p:sp>
        <p:nvSpPr>
          <p:cNvPr id="154" name="object 154" descr=""/>
          <p:cNvSpPr/>
          <p:nvPr/>
        </p:nvSpPr>
        <p:spPr>
          <a:xfrm>
            <a:off x="2227920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 txBox="1"/>
          <p:nvPr/>
        </p:nvSpPr>
        <p:spPr>
          <a:xfrm>
            <a:off x="2184515" y="2742066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56" name="object 156" descr=""/>
          <p:cNvSpPr/>
          <p:nvPr/>
        </p:nvSpPr>
        <p:spPr>
          <a:xfrm>
            <a:off x="2438407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95" y="0"/>
                </a:moveTo>
                <a:lnTo>
                  <a:pt x="0" y="0"/>
                </a:lnTo>
                <a:lnTo>
                  <a:pt x="0" y="43418"/>
                </a:lnTo>
                <a:lnTo>
                  <a:pt x="43095" y="43418"/>
                </a:lnTo>
                <a:lnTo>
                  <a:pt x="43095" y="0"/>
                </a:lnTo>
                <a:close/>
              </a:path>
            </a:pathLst>
          </a:custGeom>
          <a:solidFill>
            <a:srgbClr val="74A0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 txBox="1"/>
          <p:nvPr/>
        </p:nvSpPr>
        <p:spPr>
          <a:xfrm>
            <a:off x="2411952" y="2742066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Erling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1884−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58" name="object 158" descr=""/>
          <p:cNvSpPr/>
          <p:nvPr/>
        </p:nvSpPr>
        <p:spPr>
          <a:xfrm>
            <a:off x="2649001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 txBox="1"/>
          <p:nvPr/>
        </p:nvSpPr>
        <p:spPr>
          <a:xfrm>
            <a:off x="2605595" y="2742066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60" name="object 160" descr=""/>
          <p:cNvSpPr/>
          <p:nvPr/>
        </p:nvSpPr>
        <p:spPr>
          <a:xfrm>
            <a:off x="2859523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 txBox="1"/>
          <p:nvPr/>
        </p:nvSpPr>
        <p:spPr>
          <a:xfrm>
            <a:off x="2816154" y="2742066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62" name="object 162" descr=""/>
          <p:cNvSpPr/>
          <p:nvPr/>
        </p:nvSpPr>
        <p:spPr>
          <a:xfrm>
            <a:off x="3070082" y="2705673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59" y="21691"/>
                </a:moveTo>
                <a:lnTo>
                  <a:pt x="22194" y="43418"/>
                </a:lnTo>
                <a:lnTo>
                  <a:pt x="19428" y="43311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59" y="251"/>
                </a:lnTo>
                <a:lnTo>
                  <a:pt x="43059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 txBox="1"/>
          <p:nvPr/>
        </p:nvSpPr>
        <p:spPr>
          <a:xfrm>
            <a:off x="3015651" y="2742066"/>
            <a:ext cx="15240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365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Petra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1880−1899</a:t>
            </a:r>
            <a:endParaRPr sz="200">
              <a:latin typeface="Arial"/>
              <a:cs typeface="Arial"/>
            </a:endParaRPr>
          </a:p>
        </p:txBody>
      </p:sp>
      <p:sp>
        <p:nvSpPr>
          <p:cNvPr id="164" name="object 164" descr=""/>
          <p:cNvSpPr/>
          <p:nvPr/>
        </p:nvSpPr>
        <p:spPr>
          <a:xfrm>
            <a:off x="3280604" y="2705673"/>
            <a:ext cx="464184" cy="43815"/>
          </a:xfrm>
          <a:custGeom>
            <a:avLst/>
            <a:gdLst/>
            <a:ahLst/>
            <a:cxnLst/>
            <a:rect l="l" t="t" r="r" b="b"/>
            <a:pathLst>
              <a:path w="464185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464185" h="43814">
                <a:moveTo>
                  <a:pt x="210522" y="0"/>
                </a:moveTo>
                <a:lnTo>
                  <a:pt x="210522" y="43418"/>
                </a:lnTo>
                <a:lnTo>
                  <a:pt x="253618" y="43418"/>
                </a:lnTo>
                <a:lnTo>
                  <a:pt x="253618" y="0"/>
                </a:lnTo>
                <a:lnTo>
                  <a:pt x="210522" y="0"/>
                </a:lnTo>
                <a:close/>
              </a:path>
              <a:path w="464185" h="43814">
                <a:moveTo>
                  <a:pt x="464140" y="21691"/>
                </a:moveTo>
                <a:lnTo>
                  <a:pt x="443310" y="43418"/>
                </a:lnTo>
                <a:lnTo>
                  <a:pt x="440545" y="43311"/>
                </a:lnTo>
                <a:lnTo>
                  <a:pt x="421116" y="23092"/>
                </a:lnTo>
                <a:lnTo>
                  <a:pt x="421116" y="20326"/>
                </a:lnTo>
                <a:lnTo>
                  <a:pt x="443310" y="0"/>
                </a:lnTo>
                <a:lnTo>
                  <a:pt x="446040" y="251"/>
                </a:lnTo>
                <a:lnTo>
                  <a:pt x="464140" y="21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 txBox="1"/>
          <p:nvPr/>
        </p:nvSpPr>
        <p:spPr>
          <a:xfrm>
            <a:off x="3237234" y="2742066"/>
            <a:ext cx="56261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40005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Unknown</a:t>
            </a:r>
            <a:r>
              <a:rPr dirty="0" sz="200" spc="325">
                <a:latin typeface="Arial"/>
                <a:cs typeface="Arial"/>
              </a:rPr>
              <a:t>  </a:t>
            </a:r>
            <a:r>
              <a:rPr dirty="0" sz="200">
                <a:latin typeface="Arial"/>
                <a:cs typeface="Arial"/>
              </a:rPr>
              <a:t>Christoffer</a:t>
            </a:r>
            <a:r>
              <a:rPr dirty="0" sz="200" spc="41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Marit</a:t>
            </a:r>
            <a:endParaRPr sz="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00">
                <a:latin typeface="Arial"/>
                <a:cs typeface="Arial"/>
              </a:rPr>
              <a:t>1874−1946</a:t>
            </a:r>
            <a:r>
              <a:rPr dirty="0" sz="200" spc="260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1872−1945</a:t>
            </a:r>
            <a:endParaRPr sz="200">
              <a:latin typeface="Arial"/>
              <a:cs typeface="Arial"/>
            </a:endParaRPr>
          </a:p>
        </p:txBody>
      </p:sp>
      <p:sp>
        <p:nvSpPr>
          <p:cNvPr id="166" name="object 166" descr=""/>
          <p:cNvSpPr/>
          <p:nvPr/>
        </p:nvSpPr>
        <p:spPr>
          <a:xfrm>
            <a:off x="964607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 txBox="1"/>
          <p:nvPr/>
        </p:nvSpPr>
        <p:spPr>
          <a:xfrm>
            <a:off x="938152" y="2901304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André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1892−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68" name="object 168" descr=""/>
          <p:cNvSpPr/>
          <p:nvPr/>
        </p:nvSpPr>
        <p:spPr>
          <a:xfrm>
            <a:off x="1175201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 txBox="1"/>
          <p:nvPr/>
        </p:nvSpPr>
        <p:spPr>
          <a:xfrm>
            <a:off x="1148674" y="2901304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Mali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1894−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70" name="object 170" descr=""/>
          <p:cNvSpPr/>
          <p:nvPr/>
        </p:nvSpPr>
        <p:spPr>
          <a:xfrm>
            <a:off x="1385687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95" y="43418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 txBox="1"/>
          <p:nvPr/>
        </p:nvSpPr>
        <p:spPr>
          <a:xfrm>
            <a:off x="1359233" y="2901304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Abel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1893−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72" name="object 172" descr=""/>
          <p:cNvSpPr/>
          <p:nvPr/>
        </p:nvSpPr>
        <p:spPr>
          <a:xfrm>
            <a:off x="1596282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 txBox="1"/>
          <p:nvPr/>
        </p:nvSpPr>
        <p:spPr>
          <a:xfrm>
            <a:off x="1565086" y="2901304"/>
            <a:ext cx="10541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Christa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1910−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74" name="object 174" descr=""/>
          <p:cNvSpPr/>
          <p:nvPr/>
        </p:nvSpPr>
        <p:spPr>
          <a:xfrm>
            <a:off x="2122587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95" y="43418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 txBox="1"/>
          <p:nvPr/>
        </p:nvSpPr>
        <p:spPr>
          <a:xfrm>
            <a:off x="2089525" y="2901304"/>
            <a:ext cx="10985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Gandur</a:t>
            </a:r>
            <a:endParaRPr sz="200">
              <a:latin typeface="Arial"/>
              <a:cs typeface="Arial"/>
            </a:endParaRPr>
          </a:p>
        </p:txBody>
      </p:sp>
      <p:sp>
        <p:nvSpPr>
          <p:cNvPr id="176" name="object 176" descr=""/>
          <p:cNvSpPr/>
          <p:nvPr/>
        </p:nvSpPr>
        <p:spPr>
          <a:xfrm>
            <a:off x="2439484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18"/>
                </a:lnTo>
                <a:lnTo>
                  <a:pt x="43059" y="43418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 txBox="1"/>
          <p:nvPr/>
        </p:nvSpPr>
        <p:spPr>
          <a:xfrm>
            <a:off x="2411414" y="2901304"/>
            <a:ext cx="9969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Knútur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1909−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78" name="object 178" descr=""/>
          <p:cNvSpPr/>
          <p:nvPr/>
        </p:nvSpPr>
        <p:spPr>
          <a:xfrm>
            <a:off x="2650043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59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59" y="251"/>
                </a:lnTo>
                <a:lnTo>
                  <a:pt x="43059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 txBox="1"/>
          <p:nvPr/>
        </p:nvSpPr>
        <p:spPr>
          <a:xfrm>
            <a:off x="2606637" y="2901304"/>
            <a:ext cx="130175" cy="55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Unknown</a:t>
            </a:r>
            <a:endParaRPr sz="200">
              <a:latin typeface="Arial"/>
              <a:cs typeface="Arial"/>
            </a:endParaRPr>
          </a:p>
        </p:txBody>
      </p:sp>
      <p:sp>
        <p:nvSpPr>
          <p:cNvPr id="180" name="object 180" descr=""/>
          <p:cNvSpPr/>
          <p:nvPr/>
        </p:nvSpPr>
        <p:spPr>
          <a:xfrm>
            <a:off x="2964820" y="2864911"/>
            <a:ext cx="495934" cy="43815"/>
          </a:xfrm>
          <a:custGeom>
            <a:avLst/>
            <a:gdLst/>
            <a:ahLst/>
            <a:cxnLst/>
            <a:rect l="l" t="t" r="r" b="b"/>
            <a:pathLst>
              <a:path w="495935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727"/>
                </a:lnTo>
                <a:close/>
              </a:path>
              <a:path w="495935" h="43814">
                <a:moveTo>
                  <a:pt x="210486" y="0"/>
                </a:moveTo>
                <a:lnTo>
                  <a:pt x="210486" y="43418"/>
                </a:lnTo>
                <a:lnTo>
                  <a:pt x="253582" y="43418"/>
                </a:lnTo>
                <a:lnTo>
                  <a:pt x="253582" y="0"/>
                </a:lnTo>
                <a:lnTo>
                  <a:pt x="210486" y="0"/>
                </a:lnTo>
                <a:close/>
              </a:path>
              <a:path w="495935" h="43814">
                <a:moveTo>
                  <a:pt x="452540" y="0"/>
                </a:moveTo>
                <a:lnTo>
                  <a:pt x="452540" y="43418"/>
                </a:lnTo>
                <a:lnTo>
                  <a:pt x="495600" y="43418"/>
                </a:lnTo>
                <a:lnTo>
                  <a:pt x="495600" y="0"/>
                </a:lnTo>
                <a:lnTo>
                  <a:pt x="45254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 txBox="1"/>
          <p:nvPr/>
        </p:nvSpPr>
        <p:spPr>
          <a:xfrm>
            <a:off x="2938330" y="2901304"/>
            <a:ext cx="54864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95"/>
              </a:spcBef>
              <a:tabLst>
                <a:tab pos="232410" algn="l"/>
                <a:tab pos="472440" algn="l"/>
              </a:tabLst>
            </a:pPr>
            <a:r>
              <a:rPr dirty="0" sz="200" spc="-20">
                <a:latin typeface="Arial"/>
                <a:cs typeface="Arial"/>
              </a:rPr>
              <a:t>Mali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0">
                <a:latin typeface="Arial"/>
                <a:cs typeface="Arial"/>
              </a:rPr>
              <a:t>barn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Vetle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4820" algn="l"/>
              </a:tabLst>
            </a:pPr>
            <a:r>
              <a:rPr dirty="0" sz="200">
                <a:latin typeface="Arial"/>
                <a:cs typeface="Arial"/>
              </a:rPr>
              <a:t>1894−</a:t>
            </a:r>
            <a:r>
              <a:rPr dirty="0" sz="200" spc="37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1899−1899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1902−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82" name="object 182" descr=""/>
          <p:cNvSpPr/>
          <p:nvPr/>
        </p:nvSpPr>
        <p:spPr>
          <a:xfrm>
            <a:off x="3627955" y="2864911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79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51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 txBox="1"/>
          <p:nvPr/>
        </p:nvSpPr>
        <p:spPr>
          <a:xfrm>
            <a:off x="3599705" y="2901304"/>
            <a:ext cx="9969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Hanna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1902−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84" name="object 184" descr=""/>
          <p:cNvSpPr/>
          <p:nvPr/>
        </p:nvSpPr>
        <p:spPr>
          <a:xfrm>
            <a:off x="1069868" y="302415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 txBox="1"/>
          <p:nvPr/>
        </p:nvSpPr>
        <p:spPr>
          <a:xfrm>
            <a:off x="1023517" y="3060543"/>
            <a:ext cx="13589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Ríkharður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1913−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86" name="object 186" descr=""/>
          <p:cNvSpPr/>
          <p:nvPr/>
        </p:nvSpPr>
        <p:spPr>
          <a:xfrm>
            <a:off x="1280462" y="3024150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  <a:path w="254000" h="43814">
                <a:moveTo>
                  <a:pt x="210522" y="0"/>
                </a:moveTo>
                <a:lnTo>
                  <a:pt x="210522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 txBox="1"/>
          <p:nvPr/>
        </p:nvSpPr>
        <p:spPr>
          <a:xfrm>
            <a:off x="1253972" y="3060543"/>
            <a:ext cx="31813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454" algn="l"/>
              </a:tabLst>
            </a:pPr>
            <a:r>
              <a:rPr dirty="0" sz="200" spc="-10">
                <a:latin typeface="Arial"/>
                <a:cs typeface="Arial"/>
              </a:rPr>
              <a:t>Vinnie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Nataníel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2885" algn="l"/>
              </a:tabLst>
            </a:pPr>
            <a:r>
              <a:rPr dirty="0" sz="200" spc="-10">
                <a:latin typeface="Arial"/>
                <a:cs typeface="Arial"/>
              </a:rPr>
              <a:t>1909−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1933−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88" name="object 188" descr=""/>
          <p:cNvSpPr/>
          <p:nvPr/>
        </p:nvSpPr>
        <p:spPr>
          <a:xfrm>
            <a:off x="2440562" y="302415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 txBox="1"/>
          <p:nvPr/>
        </p:nvSpPr>
        <p:spPr>
          <a:xfrm>
            <a:off x="2414071" y="3060543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98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Ellen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1938−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90" name="object 190" descr=""/>
          <p:cNvSpPr/>
          <p:nvPr/>
        </p:nvSpPr>
        <p:spPr>
          <a:xfrm>
            <a:off x="2651084" y="302415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 descr=""/>
          <p:cNvSpPr txBox="1"/>
          <p:nvPr/>
        </p:nvSpPr>
        <p:spPr>
          <a:xfrm>
            <a:off x="2624594" y="3060543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95"/>
              </a:spcBef>
            </a:pPr>
            <a:r>
              <a:rPr dirty="0" sz="200" spc="-25">
                <a:latin typeface="Arial"/>
                <a:cs typeface="Arial"/>
              </a:rPr>
              <a:t>Óli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1918−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92" name="object 192" descr=""/>
          <p:cNvSpPr/>
          <p:nvPr/>
        </p:nvSpPr>
        <p:spPr>
          <a:xfrm>
            <a:off x="2861642" y="3024150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59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59" y="287"/>
                </a:lnTo>
                <a:lnTo>
                  <a:pt x="43059" y="21727"/>
                </a:lnTo>
                <a:close/>
              </a:path>
              <a:path w="254000" h="43814">
                <a:moveTo>
                  <a:pt x="210522" y="0"/>
                </a:moveTo>
                <a:lnTo>
                  <a:pt x="210522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52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 descr=""/>
          <p:cNvSpPr txBox="1"/>
          <p:nvPr/>
        </p:nvSpPr>
        <p:spPr>
          <a:xfrm>
            <a:off x="2835152" y="3060543"/>
            <a:ext cx="31623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  <a:tabLst>
                <a:tab pos="213360" algn="l"/>
              </a:tabLst>
            </a:pPr>
            <a:r>
              <a:rPr dirty="0" sz="200" spc="-10">
                <a:latin typeface="Arial"/>
                <a:cs typeface="Arial"/>
              </a:rPr>
              <a:t>María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Jónatan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2885" algn="l"/>
              </a:tabLst>
            </a:pPr>
            <a:r>
              <a:rPr dirty="0" sz="200" spc="-10">
                <a:latin typeface="Arial"/>
                <a:cs typeface="Arial"/>
              </a:rPr>
              <a:t>1922−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1924−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94" name="object 194" descr=""/>
          <p:cNvSpPr/>
          <p:nvPr/>
        </p:nvSpPr>
        <p:spPr>
          <a:xfrm>
            <a:off x="3282759" y="3024150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79" h="43814">
                <a:moveTo>
                  <a:pt x="43023" y="21727"/>
                </a:moveTo>
                <a:lnTo>
                  <a:pt x="22158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58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 txBox="1"/>
          <p:nvPr/>
        </p:nvSpPr>
        <p:spPr>
          <a:xfrm>
            <a:off x="3246141" y="3060543"/>
            <a:ext cx="116839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Elísabet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1929−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196" name="object 196" descr=""/>
          <p:cNvSpPr/>
          <p:nvPr/>
        </p:nvSpPr>
        <p:spPr>
          <a:xfrm>
            <a:off x="3493245" y="3024150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254000" h="43814">
                <a:moveTo>
                  <a:pt x="253618" y="21727"/>
                </a:moveTo>
                <a:lnTo>
                  <a:pt x="232788" y="43418"/>
                </a:lnTo>
                <a:lnTo>
                  <a:pt x="230023" y="43347"/>
                </a:lnTo>
                <a:lnTo>
                  <a:pt x="210594" y="23092"/>
                </a:lnTo>
                <a:lnTo>
                  <a:pt x="210594" y="20326"/>
                </a:lnTo>
                <a:lnTo>
                  <a:pt x="232788" y="0"/>
                </a:lnTo>
                <a:lnTo>
                  <a:pt x="235517" y="287"/>
                </a:lnTo>
                <a:lnTo>
                  <a:pt x="253618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 descr=""/>
          <p:cNvSpPr txBox="1"/>
          <p:nvPr/>
        </p:nvSpPr>
        <p:spPr>
          <a:xfrm>
            <a:off x="3462266" y="3060543"/>
            <a:ext cx="3124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6060" algn="l"/>
              </a:tabLst>
            </a:pPr>
            <a:r>
              <a:rPr dirty="0" sz="200" spc="-10">
                <a:latin typeface="Arial"/>
                <a:cs typeface="Arial"/>
              </a:rPr>
              <a:t>Jóakim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Karina</a:t>
            </a:r>
            <a:endParaRPr sz="2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  <a:tabLst>
                <a:tab pos="227329" algn="l"/>
              </a:tabLst>
            </a:pPr>
            <a:r>
              <a:rPr dirty="0" sz="200" spc="-10">
                <a:latin typeface="Arial"/>
                <a:cs typeface="Arial"/>
              </a:rPr>
              <a:t>1920−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1926−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198" name="object 198" descr=""/>
          <p:cNvGrpSpPr/>
          <p:nvPr/>
        </p:nvGrpSpPr>
        <p:grpSpPr>
          <a:xfrm>
            <a:off x="1173614" y="3181801"/>
            <a:ext cx="46355" cy="46990"/>
            <a:chOff x="1173614" y="3181801"/>
            <a:chExt cx="46355" cy="46990"/>
          </a:xfrm>
        </p:grpSpPr>
        <p:sp>
          <p:nvSpPr>
            <p:cNvPr id="199" name="object 199" descr=""/>
            <p:cNvSpPr/>
            <p:nvPr/>
          </p:nvSpPr>
          <p:spPr>
            <a:xfrm>
              <a:off x="1175201" y="3183388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22194" y="0"/>
                  </a:moveTo>
                  <a:lnTo>
                    <a:pt x="0" y="20326"/>
                  </a:lnTo>
                  <a:lnTo>
                    <a:pt x="0" y="23092"/>
                  </a:lnTo>
                  <a:lnTo>
                    <a:pt x="22194" y="43418"/>
                  </a:lnTo>
                  <a:lnTo>
                    <a:pt x="24923" y="43167"/>
                  </a:lnTo>
                  <a:lnTo>
                    <a:pt x="43023" y="21727"/>
                  </a:lnTo>
                  <a:lnTo>
                    <a:pt x="42844" y="18926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F8AF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1175201" y="3183388"/>
              <a:ext cx="43180" cy="43815"/>
            </a:xfrm>
            <a:custGeom>
              <a:avLst/>
              <a:gdLst/>
              <a:ahLst/>
              <a:cxnLst/>
              <a:rect l="l" t="t" r="r" b="b"/>
              <a:pathLst>
                <a:path w="43180" h="43814">
                  <a:moveTo>
                    <a:pt x="43023" y="21727"/>
                  </a:moveTo>
                  <a:lnTo>
                    <a:pt x="22194" y="43418"/>
                  </a:lnTo>
                  <a:lnTo>
                    <a:pt x="19428" y="43347"/>
                  </a:lnTo>
                  <a:lnTo>
                    <a:pt x="0" y="23092"/>
                  </a:lnTo>
                  <a:lnTo>
                    <a:pt x="0" y="20326"/>
                  </a:lnTo>
                  <a:lnTo>
                    <a:pt x="22194" y="0"/>
                  </a:lnTo>
                  <a:lnTo>
                    <a:pt x="24923" y="287"/>
                  </a:lnTo>
                  <a:lnTo>
                    <a:pt x="43023" y="21727"/>
                  </a:lnTo>
                  <a:close/>
                </a:path>
              </a:pathLst>
            </a:custGeom>
            <a:ln w="3175">
              <a:solidFill>
                <a:srgbClr val="F8AF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 descr=""/>
          <p:cNvSpPr txBox="1"/>
          <p:nvPr/>
        </p:nvSpPr>
        <p:spPr>
          <a:xfrm>
            <a:off x="1148674" y="3219781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525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Þúfa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1937−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202" name="object 202" descr=""/>
          <p:cNvSpPr/>
          <p:nvPr/>
        </p:nvSpPr>
        <p:spPr>
          <a:xfrm>
            <a:off x="2007235" y="3183388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23" y="21727"/>
                </a:moveTo>
                <a:lnTo>
                  <a:pt x="22158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58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  <a:path w="254000" h="43814">
                <a:moveTo>
                  <a:pt x="253546" y="21727"/>
                </a:moveTo>
                <a:lnTo>
                  <a:pt x="232716" y="43418"/>
                </a:lnTo>
                <a:lnTo>
                  <a:pt x="229951" y="43347"/>
                </a:lnTo>
                <a:lnTo>
                  <a:pt x="210522" y="23092"/>
                </a:lnTo>
                <a:lnTo>
                  <a:pt x="210522" y="20326"/>
                </a:lnTo>
                <a:lnTo>
                  <a:pt x="232716" y="0"/>
                </a:lnTo>
                <a:lnTo>
                  <a:pt x="235446" y="287"/>
                </a:lnTo>
                <a:lnTo>
                  <a:pt x="253546" y="217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 txBox="1"/>
          <p:nvPr/>
        </p:nvSpPr>
        <p:spPr>
          <a:xfrm>
            <a:off x="1973238" y="3219781"/>
            <a:ext cx="33147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">
                <a:latin typeface="Arial"/>
                <a:cs typeface="Arial"/>
              </a:rPr>
              <a:t>Christel</a:t>
            </a:r>
            <a:r>
              <a:rPr dirty="0" sz="200" spc="385">
                <a:latin typeface="Arial"/>
                <a:cs typeface="Arial"/>
              </a:rPr>
              <a:t>  </a:t>
            </a:r>
            <a:r>
              <a:rPr dirty="0" sz="200" spc="-10">
                <a:latin typeface="Arial"/>
                <a:cs typeface="Arial"/>
              </a:rPr>
              <a:t>Marianna</a:t>
            </a:r>
            <a:endParaRPr sz="20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  <a:tabLst>
                <a:tab pos="230504" algn="l"/>
              </a:tabLst>
            </a:pPr>
            <a:r>
              <a:rPr dirty="0" sz="200" spc="-10">
                <a:latin typeface="Arial"/>
                <a:cs typeface="Arial"/>
              </a:rPr>
              <a:t>1942−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1943−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204" name="object 204" descr=""/>
          <p:cNvSpPr/>
          <p:nvPr/>
        </p:nvSpPr>
        <p:spPr>
          <a:xfrm>
            <a:off x="2428279" y="3183388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 descr=""/>
          <p:cNvSpPr txBox="1"/>
          <p:nvPr/>
        </p:nvSpPr>
        <p:spPr>
          <a:xfrm>
            <a:off x="2398665" y="3219781"/>
            <a:ext cx="10287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95"/>
              </a:spcBef>
            </a:pPr>
            <a:r>
              <a:rPr dirty="0" sz="200" spc="-10">
                <a:latin typeface="Arial"/>
                <a:cs typeface="Arial"/>
              </a:rPr>
              <a:t>Jörgen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1944−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206" name="object 206" descr=""/>
          <p:cNvSpPr/>
          <p:nvPr/>
        </p:nvSpPr>
        <p:spPr>
          <a:xfrm>
            <a:off x="2638802" y="3183388"/>
            <a:ext cx="43180" cy="43815"/>
          </a:xfrm>
          <a:custGeom>
            <a:avLst/>
            <a:gdLst/>
            <a:ahLst/>
            <a:cxnLst/>
            <a:rect l="l" t="t" r="r" b="b"/>
            <a:pathLst>
              <a:path w="43180" h="43814">
                <a:moveTo>
                  <a:pt x="0" y="0"/>
                </a:moveTo>
                <a:lnTo>
                  <a:pt x="0" y="43454"/>
                </a:lnTo>
                <a:lnTo>
                  <a:pt x="43095" y="43454"/>
                </a:lnTo>
                <a:lnTo>
                  <a:pt x="4309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 descr=""/>
          <p:cNvSpPr txBox="1"/>
          <p:nvPr/>
        </p:nvSpPr>
        <p:spPr>
          <a:xfrm>
            <a:off x="2612347" y="3219781"/>
            <a:ext cx="965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95"/>
              </a:spcBef>
            </a:pPr>
            <a:r>
              <a:rPr dirty="0" sz="200" spc="-20">
                <a:latin typeface="Arial"/>
                <a:cs typeface="Arial"/>
              </a:rPr>
              <a:t>Mads</a:t>
            </a:r>
            <a:r>
              <a:rPr dirty="0" sz="200" spc="500">
                <a:latin typeface="Arial"/>
                <a:cs typeface="Arial"/>
              </a:rPr>
              <a:t> </a:t>
            </a:r>
            <a:r>
              <a:rPr dirty="0" sz="200" spc="-10">
                <a:latin typeface="Arial"/>
                <a:cs typeface="Arial"/>
              </a:rPr>
              <a:t>1945−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208" name="object 208" descr=""/>
          <p:cNvSpPr/>
          <p:nvPr/>
        </p:nvSpPr>
        <p:spPr>
          <a:xfrm>
            <a:off x="2849360" y="3183388"/>
            <a:ext cx="464184" cy="43815"/>
          </a:xfrm>
          <a:custGeom>
            <a:avLst/>
            <a:gdLst/>
            <a:ahLst/>
            <a:cxnLst/>
            <a:rect l="l" t="t" r="r" b="b"/>
            <a:pathLst>
              <a:path w="464185" h="43814">
                <a:moveTo>
                  <a:pt x="0" y="0"/>
                </a:moveTo>
                <a:lnTo>
                  <a:pt x="0" y="43454"/>
                </a:lnTo>
                <a:lnTo>
                  <a:pt x="43059" y="43454"/>
                </a:lnTo>
                <a:lnTo>
                  <a:pt x="43059" y="0"/>
                </a:lnTo>
                <a:lnTo>
                  <a:pt x="0" y="0"/>
                </a:lnTo>
                <a:close/>
              </a:path>
              <a:path w="464185" h="43814">
                <a:moveTo>
                  <a:pt x="210558" y="0"/>
                </a:moveTo>
                <a:lnTo>
                  <a:pt x="210558" y="43454"/>
                </a:lnTo>
                <a:lnTo>
                  <a:pt x="253618" y="43454"/>
                </a:lnTo>
                <a:lnTo>
                  <a:pt x="253618" y="0"/>
                </a:lnTo>
                <a:lnTo>
                  <a:pt x="210558" y="0"/>
                </a:lnTo>
                <a:close/>
              </a:path>
              <a:path w="464185" h="43814">
                <a:moveTo>
                  <a:pt x="421080" y="0"/>
                </a:moveTo>
                <a:lnTo>
                  <a:pt x="421080" y="43454"/>
                </a:lnTo>
                <a:lnTo>
                  <a:pt x="464140" y="43454"/>
                </a:lnTo>
                <a:lnTo>
                  <a:pt x="464140" y="0"/>
                </a:lnTo>
                <a:lnTo>
                  <a:pt x="42108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 descr=""/>
          <p:cNvSpPr txBox="1"/>
          <p:nvPr/>
        </p:nvSpPr>
        <p:spPr>
          <a:xfrm>
            <a:off x="2822905" y="3219781"/>
            <a:ext cx="517525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885" algn="l"/>
                <a:tab pos="453390" algn="l"/>
              </a:tabLst>
            </a:pPr>
            <a:r>
              <a:rPr dirty="0" sz="200" spc="-10">
                <a:latin typeface="Arial"/>
                <a:cs typeface="Arial"/>
              </a:rPr>
              <a:t>Oddur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Finnur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25">
                <a:latin typeface="Arial"/>
                <a:cs typeface="Arial"/>
              </a:rPr>
              <a:t>Óli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2885" algn="l"/>
                <a:tab pos="433705" algn="l"/>
              </a:tabLst>
            </a:pPr>
            <a:r>
              <a:rPr dirty="0" sz="200" spc="-10">
                <a:latin typeface="Arial"/>
                <a:cs typeface="Arial"/>
              </a:rPr>
              <a:t>1946−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1946−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1947−</a:t>
            </a:r>
            <a:endParaRPr sz="200">
              <a:latin typeface="Arial"/>
              <a:cs typeface="Arial"/>
            </a:endParaRPr>
          </a:p>
        </p:txBody>
      </p:sp>
      <p:sp>
        <p:nvSpPr>
          <p:cNvPr id="210" name="object 210" descr=""/>
          <p:cNvSpPr/>
          <p:nvPr/>
        </p:nvSpPr>
        <p:spPr>
          <a:xfrm>
            <a:off x="3481035" y="3183388"/>
            <a:ext cx="254000" cy="43815"/>
          </a:xfrm>
          <a:custGeom>
            <a:avLst/>
            <a:gdLst/>
            <a:ahLst/>
            <a:cxnLst/>
            <a:rect l="l" t="t" r="r" b="b"/>
            <a:pathLst>
              <a:path w="254000" h="43814">
                <a:moveTo>
                  <a:pt x="43023" y="21727"/>
                </a:moveTo>
                <a:lnTo>
                  <a:pt x="22194" y="43418"/>
                </a:lnTo>
                <a:lnTo>
                  <a:pt x="19428" y="43347"/>
                </a:lnTo>
                <a:lnTo>
                  <a:pt x="0" y="23092"/>
                </a:lnTo>
                <a:lnTo>
                  <a:pt x="0" y="20326"/>
                </a:lnTo>
                <a:lnTo>
                  <a:pt x="22194" y="0"/>
                </a:lnTo>
                <a:lnTo>
                  <a:pt x="24923" y="287"/>
                </a:lnTo>
                <a:lnTo>
                  <a:pt x="43023" y="21727"/>
                </a:lnTo>
                <a:close/>
              </a:path>
              <a:path w="254000" h="43814">
                <a:moveTo>
                  <a:pt x="210486" y="0"/>
                </a:moveTo>
                <a:lnTo>
                  <a:pt x="210486" y="43454"/>
                </a:lnTo>
                <a:lnTo>
                  <a:pt x="253582" y="43454"/>
                </a:lnTo>
                <a:lnTo>
                  <a:pt x="253582" y="0"/>
                </a:lnTo>
                <a:lnTo>
                  <a:pt x="21048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 descr=""/>
          <p:cNvSpPr txBox="1"/>
          <p:nvPr/>
        </p:nvSpPr>
        <p:spPr>
          <a:xfrm>
            <a:off x="3454544" y="3219781"/>
            <a:ext cx="312420" cy="8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95"/>
              </a:spcBef>
              <a:tabLst>
                <a:tab pos="217170" algn="l"/>
              </a:tabLst>
            </a:pPr>
            <a:r>
              <a:rPr dirty="0" sz="200" spc="-20">
                <a:latin typeface="Arial"/>
                <a:cs typeface="Arial"/>
              </a:rPr>
              <a:t>Gróa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Gabriel</a:t>
            </a:r>
            <a:endParaRPr sz="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2885" algn="l"/>
              </a:tabLst>
            </a:pPr>
            <a:r>
              <a:rPr dirty="0" sz="200" spc="-10">
                <a:latin typeface="Arial"/>
                <a:cs typeface="Arial"/>
              </a:rPr>
              <a:t>1948−</a:t>
            </a:r>
            <a:r>
              <a:rPr dirty="0" sz="200">
                <a:latin typeface="Arial"/>
                <a:cs typeface="Arial"/>
              </a:rPr>
              <a:t>	</a:t>
            </a:r>
            <a:r>
              <a:rPr dirty="0" sz="200" spc="-10">
                <a:latin typeface="Arial"/>
                <a:cs typeface="Arial"/>
              </a:rPr>
              <a:t>1948−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212" name="object 212" descr=""/>
          <p:cNvGrpSpPr/>
          <p:nvPr/>
        </p:nvGrpSpPr>
        <p:grpSpPr>
          <a:xfrm>
            <a:off x="984808" y="655881"/>
            <a:ext cx="2741930" cy="2527935"/>
            <a:chOff x="984808" y="655881"/>
            <a:chExt cx="2741930" cy="2527935"/>
          </a:xfrm>
        </p:grpSpPr>
        <p:sp>
          <p:nvSpPr>
            <p:cNvPr id="213" name="object 213" descr=""/>
            <p:cNvSpPr/>
            <p:nvPr/>
          </p:nvSpPr>
          <p:spPr>
            <a:xfrm>
              <a:off x="1007667" y="657228"/>
              <a:ext cx="273050" cy="159385"/>
            </a:xfrm>
            <a:custGeom>
              <a:avLst/>
              <a:gdLst/>
              <a:ahLst/>
              <a:cxnLst/>
              <a:rect l="l" t="t" r="r" b="b"/>
              <a:pathLst>
                <a:path w="273050" h="159384">
                  <a:moveTo>
                    <a:pt x="105297" y="0"/>
                  </a:moveTo>
                  <a:lnTo>
                    <a:pt x="272759" y="0"/>
                  </a:lnTo>
                </a:path>
                <a:path w="273050" h="159384">
                  <a:moveTo>
                    <a:pt x="0" y="159238"/>
                  </a:moveTo>
                  <a:lnTo>
                    <a:pt x="167498" y="159238"/>
                  </a:lnTo>
                </a:path>
                <a:path w="273050" h="159384">
                  <a:moveTo>
                    <a:pt x="189010" y="137511"/>
                  </a:moveTo>
                  <a:lnTo>
                    <a:pt x="189010" y="97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1195330" y="75360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1044657" y="657228"/>
              <a:ext cx="189230" cy="318770"/>
            </a:xfrm>
            <a:custGeom>
              <a:avLst/>
              <a:gdLst/>
              <a:ahLst/>
              <a:cxnLst/>
              <a:rect l="l" t="t" r="r" b="b"/>
              <a:pathLst>
                <a:path w="189230" h="318769">
                  <a:moveTo>
                    <a:pt x="152019" y="97719"/>
                  </a:moveTo>
                  <a:lnTo>
                    <a:pt x="152019" y="68378"/>
                  </a:lnTo>
                </a:path>
                <a:path w="189230" h="318769">
                  <a:moveTo>
                    <a:pt x="152019" y="68378"/>
                  </a:moveTo>
                  <a:lnTo>
                    <a:pt x="152019" y="29305"/>
                  </a:lnTo>
                </a:path>
                <a:path w="189230" h="318769">
                  <a:moveTo>
                    <a:pt x="152019" y="29305"/>
                  </a:moveTo>
                  <a:lnTo>
                    <a:pt x="152019" y="0"/>
                  </a:lnTo>
                </a:path>
                <a:path w="189230" h="318769">
                  <a:moveTo>
                    <a:pt x="21547" y="318477"/>
                  </a:moveTo>
                  <a:lnTo>
                    <a:pt x="189010" y="318477"/>
                  </a:lnTo>
                </a:path>
                <a:path w="189230" h="318769">
                  <a:moveTo>
                    <a:pt x="0" y="296749"/>
                  </a:moveTo>
                  <a:lnTo>
                    <a:pt x="0" y="2569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1043310" y="91283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1044657" y="816466"/>
              <a:ext cx="105410" cy="297180"/>
            </a:xfrm>
            <a:custGeom>
              <a:avLst/>
              <a:gdLst/>
              <a:ahLst/>
              <a:cxnLst/>
              <a:rect l="l" t="t" r="r" b="b"/>
              <a:pathLst>
                <a:path w="105409" h="297180">
                  <a:moveTo>
                    <a:pt x="0" y="97719"/>
                  </a:moveTo>
                  <a:lnTo>
                    <a:pt x="0" y="68378"/>
                  </a:lnTo>
                </a:path>
                <a:path w="105409" h="297180">
                  <a:moveTo>
                    <a:pt x="0" y="68378"/>
                  </a:moveTo>
                  <a:lnTo>
                    <a:pt x="46758" y="29305"/>
                  </a:lnTo>
                </a:path>
                <a:path w="105409" h="297180">
                  <a:moveTo>
                    <a:pt x="46758" y="29305"/>
                  </a:moveTo>
                  <a:lnTo>
                    <a:pt x="46758" y="0"/>
                  </a:lnTo>
                </a:path>
                <a:path w="105409" h="297180">
                  <a:moveTo>
                    <a:pt x="105261" y="296749"/>
                  </a:moveTo>
                  <a:lnTo>
                    <a:pt x="105261" y="2569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1148571" y="107207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1149918" y="657228"/>
              <a:ext cx="1626235" cy="416559"/>
            </a:xfrm>
            <a:custGeom>
              <a:avLst/>
              <a:gdLst/>
              <a:ahLst/>
              <a:cxnLst/>
              <a:rect l="l" t="t" r="r" b="b"/>
              <a:pathLst>
                <a:path w="1626235" h="416559">
                  <a:moveTo>
                    <a:pt x="0" y="416196"/>
                  </a:moveTo>
                  <a:lnTo>
                    <a:pt x="0" y="386891"/>
                  </a:lnTo>
                </a:path>
                <a:path w="1626235" h="416559">
                  <a:moveTo>
                    <a:pt x="0" y="386891"/>
                  </a:moveTo>
                  <a:lnTo>
                    <a:pt x="0" y="347782"/>
                  </a:lnTo>
                </a:path>
                <a:path w="1626235" h="416559">
                  <a:moveTo>
                    <a:pt x="0" y="347782"/>
                  </a:moveTo>
                  <a:lnTo>
                    <a:pt x="0" y="318477"/>
                  </a:lnTo>
                </a:path>
                <a:path w="1626235" h="416559">
                  <a:moveTo>
                    <a:pt x="1004919" y="0"/>
                  </a:moveTo>
                  <a:lnTo>
                    <a:pt x="1172381" y="0"/>
                  </a:lnTo>
                </a:path>
                <a:path w="1626235" h="416559">
                  <a:moveTo>
                    <a:pt x="783227" y="159238"/>
                  </a:moveTo>
                  <a:lnTo>
                    <a:pt x="950690" y="159238"/>
                  </a:lnTo>
                </a:path>
                <a:path w="1626235" h="416559">
                  <a:moveTo>
                    <a:pt x="761680" y="137511"/>
                  </a:moveTo>
                  <a:lnTo>
                    <a:pt x="761680" y="97719"/>
                  </a:lnTo>
                </a:path>
                <a:path w="1626235" h="416559">
                  <a:moveTo>
                    <a:pt x="1437132" y="159238"/>
                  </a:moveTo>
                  <a:lnTo>
                    <a:pt x="1604631" y="159238"/>
                  </a:lnTo>
                </a:path>
                <a:path w="1626235" h="416559">
                  <a:moveTo>
                    <a:pt x="1415620" y="137511"/>
                  </a:moveTo>
                  <a:lnTo>
                    <a:pt x="1415620" y="97719"/>
                  </a:lnTo>
                </a:path>
                <a:path w="1626235" h="416559">
                  <a:moveTo>
                    <a:pt x="761680" y="97719"/>
                  </a:moveTo>
                  <a:lnTo>
                    <a:pt x="1415620" y="97719"/>
                  </a:lnTo>
                </a:path>
                <a:path w="1626235" h="416559">
                  <a:moveTo>
                    <a:pt x="1088632" y="97719"/>
                  </a:moveTo>
                  <a:lnTo>
                    <a:pt x="1088632" y="68378"/>
                  </a:lnTo>
                </a:path>
                <a:path w="1626235" h="416559">
                  <a:moveTo>
                    <a:pt x="1088632" y="68378"/>
                  </a:moveTo>
                  <a:lnTo>
                    <a:pt x="1088632" y="29305"/>
                  </a:lnTo>
                </a:path>
                <a:path w="1626235" h="416559">
                  <a:moveTo>
                    <a:pt x="1088632" y="29305"/>
                  </a:moveTo>
                  <a:lnTo>
                    <a:pt x="1088632" y="0"/>
                  </a:lnTo>
                </a:path>
                <a:path w="1626235" h="416559">
                  <a:moveTo>
                    <a:pt x="1626143" y="137511"/>
                  </a:moveTo>
                  <a:lnTo>
                    <a:pt x="1626143" y="97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2774715" y="75360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1465738" y="657228"/>
              <a:ext cx="1684655" cy="478155"/>
            </a:xfrm>
            <a:custGeom>
              <a:avLst/>
              <a:gdLst/>
              <a:ahLst/>
              <a:cxnLst/>
              <a:rect l="l" t="t" r="r" b="b"/>
              <a:pathLst>
                <a:path w="1684655" h="478155">
                  <a:moveTo>
                    <a:pt x="1310323" y="97719"/>
                  </a:moveTo>
                  <a:lnTo>
                    <a:pt x="1310323" y="68378"/>
                  </a:lnTo>
                </a:path>
                <a:path w="1684655" h="478155">
                  <a:moveTo>
                    <a:pt x="1226610" y="0"/>
                  </a:moveTo>
                  <a:lnTo>
                    <a:pt x="1394073" y="0"/>
                  </a:lnTo>
                </a:path>
                <a:path w="1684655" h="478155">
                  <a:moveTo>
                    <a:pt x="1310323" y="68378"/>
                  </a:moveTo>
                  <a:lnTo>
                    <a:pt x="1310323" y="29305"/>
                  </a:lnTo>
                </a:path>
                <a:path w="1684655" h="478155">
                  <a:moveTo>
                    <a:pt x="1310323" y="29305"/>
                  </a:moveTo>
                  <a:lnTo>
                    <a:pt x="1310323" y="0"/>
                  </a:lnTo>
                </a:path>
                <a:path w="1684655" h="478155">
                  <a:moveTo>
                    <a:pt x="21547" y="318477"/>
                  </a:moveTo>
                  <a:lnTo>
                    <a:pt x="189010" y="318477"/>
                  </a:lnTo>
                </a:path>
                <a:path w="1684655" h="478155">
                  <a:moveTo>
                    <a:pt x="0" y="296749"/>
                  </a:moveTo>
                  <a:lnTo>
                    <a:pt x="0" y="256957"/>
                  </a:lnTo>
                </a:path>
                <a:path w="1684655" h="478155">
                  <a:moveTo>
                    <a:pt x="421080" y="296749"/>
                  </a:moveTo>
                  <a:lnTo>
                    <a:pt x="421080" y="256957"/>
                  </a:lnTo>
                </a:path>
                <a:path w="1684655" h="478155">
                  <a:moveTo>
                    <a:pt x="653186" y="318477"/>
                  </a:moveTo>
                  <a:lnTo>
                    <a:pt x="820649" y="318477"/>
                  </a:lnTo>
                </a:path>
                <a:path w="1684655" h="478155">
                  <a:moveTo>
                    <a:pt x="631638" y="296749"/>
                  </a:moveTo>
                  <a:lnTo>
                    <a:pt x="631638" y="256957"/>
                  </a:lnTo>
                </a:path>
                <a:path w="1684655" h="478155">
                  <a:moveTo>
                    <a:pt x="0" y="256957"/>
                  </a:moveTo>
                  <a:lnTo>
                    <a:pt x="631638" y="256957"/>
                  </a:lnTo>
                </a:path>
                <a:path w="1684655" h="478155">
                  <a:moveTo>
                    <a:pt x="526377" y="256957"/>
                  </a:moveTo>
                  <a:lnTo>
                    <a:pt x="526377" y="227616"/>
                  </a:lnTo>
                </a:path>
                <a:path w="1684655" h="478155">
                  <a:moveTo>
                    <a:pt x="526377" y="227616"/>
                  </a:moveTo>
                  <a:lnTo>
                    <a:pt x="551121" y="188543"/>
                  </a:lnTo>
                </a:path>
                <a:path w="1684655" h="478155">
                  <a:moveTo>
                    <a:pt x="551121" y="188543"/>
                  </a:moveTo>
                  <a:lnTo>
                    <a:pt x="551121" y="159238"/>
                  </a:lnTo>
                </a:path>
                <a:path w="1684655" h="478155">
                  <a:moveTo>
                    <a:pt x="1074267" y="318477"/>
                  </a:moveTo>
                  <a:lnTo>
                    <a:pt x="1241729" y="318477"/>
                  </a:lnTo>
                </a:path>
                <a:path w="1684655" h="478155">
                  <a:moveTo>
                    <a:pt x="1052719" y="296749"/>
                  </a:moveTo>
                  <a:lnTo>
                    <a:pt x="1052719" y="256957"/>
                  </a:lnTo>
                </a:path>
                <a:path w="1684655" h="478155">
                  <a:moveTo>
                    <a:pt x="1495347" y="318477"/>
                  </a:moveTo>
                  <a:lnTo>
                    <a:pt x="1662810" y="318477"/>
                  </a:lnTo>
                </a:path>
                <a:path w="1684655" h="478155">
                  <a:moveTo>
                    <a:pt x="1684358" y="296749"/>
                  </a:moveTo>
                  <a:lnTo>
                    <a:pt x="1684358" y="256957"/>
                  </a:lnTo>
                </a:path>
                <a:path w="1684655" h="478155">
                  <a:moveTo>
                    <a:pt x="1052719" y="256957"/>
                  </a:moveTo>
                  <a:lnTo>
                    <a:pt x="1684358" y="256957"/>
                  </a:lnTo>
                </a:path>
                <a:path w="1684655" h="478155">
                  <a:moveTo>
                    <a:pt x="1205062" y="256957"/>
                  </a:moveTo>
                  <a:lnTo>
                    <a:pt x="1205062" y="227616"/>
                  </a:lnTo>
                </a:path>
                <a:path w="1684655" h="478155">
                  <a:moveTo>
                    <a:pt x="1205062" y="227616"/>
                  </a:moveTo>
                  <a:lnTo>
                    <a:pt x="1205062" y="188543"/>
                  </a:lnTo>
                </a:path>
                <a:path w="1684655" h="478155">
                  <a:moveTo>
                    <a:pt x="1205062" y="188543"/>
                  </a:moveTo>
                  <a:lnTo>
                    <a:pt x="1205062" y="159238"/>
                  </a:lnTo>
                </a:path>
                <a:path w="1684655" h="478155">
                  <a:moveTo>
                    <a:pt x="122463" y="477715"/>
                  </a:moveTo>
                  <a:lnTo>
                    <a:pt x="289926" y="477715"/>
                  </a:lnTo>
                </a:path>
                <a:path w="1684655" h="478155">
                  <a:moveTo>
                    <a:pt x="100915" y="455988"/>
                  </a:moveTo>
                  <a:lnTo>
                    <a:pt x="100915" y="4161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1565307" y="107207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1566653" y="975705"/>
              <a:ext cx="727075" cy="159385"/>
            </a:xfrm>
            <a:custGeom>
              <a:avLst/>
              <a:gdLst/>
              <a:ahLst/>
              <a:cxnLst/>
              <a:rect l="l" t="t" r="r" b="b"/>
              <a:pathLst>
                <a:path w="727075" h="159384">
                  <a:moveTo>
                    <a:pt x="0" y="97719"/>
                  </a:moveTo>
                  <a:lnTo>
                    <a:pt x="0" y="68414"/>
                  </a:lnTo>
                </a:path>
                <a:path w="727075" h="159384">
                  <a:moveTo>
                    <a:pt x="0" y="68414"/>
                  </a:moveTo>
                  <a:lnTo>
                    <a:pt x="4345" y="29305"/>
                  </a:lnTo>
                </a:path>
                <a:path w="727075" h="159384">
                  <a:moveTo>
                    <a:pt x="4345" y="29305"/>
                  </a:moveTo>
                  <a:lnTo>
                    <a:pt x="4345" y="0"/>
                  </a:lnTo>
                </a:path>
                <a:path w="727075" h="159384">
                  <a:moveTo>
                    <a:pt x="559381" y="159238"/>
                  </a:moveTo>
                  <a:lnTo>
                    <a:pt x="726844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41" y="975705"/>
              <a:ext cx="100843" cy="137511"/>
            </a:xfrm>
            <a:prstGeom prst="rect">
              <a:avLst/>
            </a:prstGeom>
          </p:spPr>
        </p:pic>
        <p:sp>
          <p:nvSpPr>
            <p:cNvPr id="225" name="object 225" descr=""/>
            <p:cNvSpPr/>
            <p:nvPr/>
          </p:nvSpPr>
          <p:spPr>
            <a:xfrm>
              <a:off x="2547116" y="1134943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4221" y="975705"/>
              <a:ext cx="100879" cy="137511"/>
            </a:xfrm>
            <a:prstGeom prst="rect">
              <a:avLst/>
            </a:prstGeom>
          </p:spPr>
        </p:pic>
        <p:sp>
          <p:nvSpPr>
            <p:cNvPr id="227" name="object 227" descr=""/>
            <p:cNvSpPr/>
            <p:nvPr/>
          </p:nvSpPr>
          <p:spPr>
            <a:xfrm>
              <a:off x="1667569" y="975705"/>
              <a:ext cx="1910714" cy="323215"/>
            </a:xfrm>
            <a:custGeom>
              <a:avLst/>
              <a:gdLst/>
              <a:ahLst/>
              <a:cxnLst/>
              <a:rect l="l" t="t" r="r" b="b"/>
              <a:pathLst>
                <a:path w="1910714" h="323215">
                  <a:moveTo>
                    <a:pt x="1300627" y="159238"/>
                  </a:moveTo>
                  <a:lnTo>
                    <a:pt x="1468125" y="159238"/>
                  </a:lnTo>
                </a:path>
                <a:path w="1910714" h="323215">
                  <a:moveTo>
                    <a:pt x="1279115" y="137511"/>
                  </a:moveTo>
                  <a:lnTo>
                    <a:pt x="1279115" y="97719"/>
                  </a:lnTo>
                </a:path>
                <a:path w="1910714" h="323215">
                  <a:moveTo>
                    <a:pt x="1721743" y="159238"/>
                  </a:moveTo>
                  <a:lnTo>
                    <a:pt x="1889206" y="159238"/>
                  </a:lnTo>
                </a:path>
                <a:path w="1910714" h="323215">
                  <a:moveTo>
                    <a:pt x="1910718" y="137511"/>
                  </a:moveTo>
                  <a:lnTo>
                    <a:pt x="1910718" y="97719"/>
                  </a:lnTo>
                </a:path>
                <a:path w="1910714" h="323215">
                  <a:moveTo>
                    <a:pt x="1279115" y="97719"/>
                  </a:moveTo>
                  <a:lnTo>
                    <a:pt x="1910718" y="97719"/>
                  </a:lnTo>
                </a:path>
                <a:path w="1910714" h="323215">
                  <a:moveTo>
                    <a:pt x="1384376" y="97719"/>
                  </a:moveTo>
                  <a:lnTo>
                    <a:pt x="1384376" y="68414"/>
                  </a:lnTo>
                </a:path>
                <a:path w="1910714" h="323215">
                  <a:moveTo>
                    <a:pt x="1384376" y="68414"/>
                  </a:moveTo>
                  <a:lnTo>
                    <a:pt x="1377265" y="29305"/>
                  </a:lnTo>
                </a:path>
                <a:path w="1910714" h="323215">
                  <a:moveTo>
                    <a:pt x="1377265" y="29305"/>
                  </a:moveTo>
                  <a:lnTo>
                    <a:pt x="1377265" y="0"/>
                  </a:lnTo>
                </a:path>
                <a:path w="1910714" h="323215">
                  <a:moveTo>
                    <a:pt x="21511" y="318477"/>
                  </a:moveTo>
                  <a:lnTo>
                    <a:pt x="189010" y="318477"/>
                  </a:lnTo>
                </a:path>
                <a:path w="1910714" h="323215">
                  <a:moveTo>
                    <a:pt x="21511" y="322822"/>
                  </a:moveTo>
                  <a:lnTo>
                    <a:pt x="189010" y="322822"/>
                  </a:lnTo>
                </a:path>
                <a:path w="1910714" h="323215">
                  <a:moveTo>
                    <a:pt x="0" y="296749"/>
                  </a:moveTo>
                  <a:lnTo>
                    <a:pt x="0" y="2569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1666222" y="123131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1667569" y="1134943"/>
              <a:ext cx="760095" cy="163830"/>
            </a:xfrm>
            <a:custGeom>
              <a:avLst/>
              <a:gdLst/>
              <a:ahLst/>
              <a:cxnLst/>
              <a:rect l="l" t="t" r="r" b="b"/>
              <a:pathLst>
                <a:path w="760094" h="163830">
                  <a:moveTo>
                    <a:pt x="0" y="97719"/>
                  </a:moveTo>
                  <a:lnTo>
                    <a:pt x="0" y="68414"/>
                  </a:lnTo>
                </a:path>
                <a:path w="760094" h="163830">
                  <a:moveTo>
                    <a:pt x="0" y="68414"/>
                  </a:moveTo>
                  <a:lnTo>
                    <a:pt x="4345" y="29305"/>
                  </a:lnTo>
                </a:path>
                <a:path w="760094" h="163830">
                  <a:moveTo>
                    <a:pt x="4345" y="29305"/>
                  </a:moveTo>
                  <a:lnTo>
                    <a:pt x="4345" y="0"/>
                  </a:lnTo>
                </a:path>
                <a:path w="760094" h="163830">
                  <a:moveTo>
                    <a:pt x="592098" y="159238"/>
                  </a:moveTo>
                  <a:lnTo>
                    <a:pt x="759561" y="159238"/>
                  </a:lnTo>
                </a:path>
                <a:path w="760094" h="163830">
                  <a:moveTo>
                    <a:pt x="592098" y="163583"/>
                  </a:moveTo>
                  <a:lnTo>
                    <a:pt x="759561" y="163583"/>
                  </a:lnTo>
                </a:path>
                <a:path w="760094" h="163830">
                  <a:moveTo>
                    <a:pt x="570550" y="137511"/>
                  </a:moveTo>
                  <a:lnTo>
                    <a:pt x="570550" y="97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2236773" y="123131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2209748" y="1134943"/>
              <a:ext cx="28575" cy="97790"/>
            </a:xfrm>
            <a:custGeom>
              <a:avLst/>
              <a:gdLst/>
              <a:ahLst/>
              <a:cxnLst/>
              <a:rect l="l" t="t" r="r" b="b"/>
              <a:pathLst>
                <a:path w="28575" h="97790">
                  <a:moveTo>
                    <a:pt x="28371" y="97719"/>
                  </a:moveTo>
                  <a:lnTo>
                    <a:pt x="28371" y="68414"/>
                  </a:lnTo>
                </a:path>
                <a:path w="28575" h="97790">
                  <a:moveTo>
                    <a:pt x="28371" y="68414"/>
                  </a:moveTo>
                  <a:lnTo>
                    <a:pt x="0" y="29305"/>
                  </a:lnTo>
                </a:path>
                <a:path w="28575" h="97790">
                  <a:moveTo>
                    <a:pt x="0" y="2930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7331" y="1134943"/>
              <a:ext cx="184880" cy="137511"/>
            </a:xfrm>
            <a:prstGeom prst="rect">
              <a:avLst/>
            </a:prstGeom>
          </p:spPr>
        </p:pic>
        <p:sp>
          <p:nvSpPr>
            <p:cNvPr id="233" name="object 233" descr=""/>
            <p:cNvSpPr/>
            <p:nvPr/>
          </p:nvSpPr>
          <p:spPr>
            <a:xfrm>
              <a:off x="2761265" y="1134943"/>
              <a:ext cx="588645" cy="159385"/>
            </a:xfrm>
            <a:custGeom>
              <a:avLst/>
              <a:gdLst/>
              <a:ahLst/>
              <a:cxnLst/>
              <a:rect l="l" t="t" r="r" b="b"/>
              <a:pathLst>
                <a:path w="588645" h="159384">
                  <a:moveTo>
                    <a:pt x="0" y="159238"/>
                  </a:moveTo>
                  <a:lnTo>
                    <a:pt x="167462" y="159238"/>
                  </a:lnTo>
                </a:path>
                <a:path w="588645" h="159384">
                  <a:moveTo>
                    <a:pt x="189010" y="137511"/>
                  </a:moveTo>
                  <a:lnTo>
                    <a:pt x="189010" y="97719"/>
                  </a:lnTo>
                </a:path>
                <a:path w="588645" h="159384">
                  <a:moveTo>
                    <a:pt x="421080" y="159238"/>
                  </a:moveTo>
                  <a:lnTo>
                    <a:pt x="588579" y="159238"/>
                  </a:lnTo>
                </a:path>
                <a:path w="588645" h="159384">
                  <a:moveTo>
                    <a:pt x="399568" y="137511"/>
                  </a:moveTo>
                  <a:lnTo>
                    <a:pt x="399568" y="97719"/>
                  </a:lnTo>
                </a:path>
                <a:path w="588645" h="159384">
                  <a:moveTo>
                    <a:pt x="189010" y="97719"/>
                  </a:moveTo>
                  <a:lnTo>
                    <a:pt x="399568" y="97719"/>
                  </a:lnTo>
                </a:path>
                <a:path w="588645" h="159384">
                  <a:moveTo>
                    <a:pt x="294271" y="97719"/>
                  </a:moveTo>
                  <a:lnTo>
                    <a:pt x="294271" y="68414"/>
                  </a:lnTo>
                </a:path>
                <a:path w="588645" h="159384">
                  <a:moveTo>
                    <a:pt x="294271" y="68414"/>
                  </a:moveTo>
                  <a:lnTo>
                    <a:pt x="290680" y="29305"/>
                  </a:lnTo>
                </a:path>
                <a:path w="588645" h="159384">
                  <a:moveTo>
                    <a:pt x="290680" y="29305"/>
                  </a:moveTo>
                  <a:lnTo>
                    <a:pt x="29068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1680" y="1134943"/>
              <a:ext cx="111581" cy="137511"/>
            </a:xfrm>
            <a:prstGeom prst="rect">
              <a:avLst/>
            </a:prstGeom>
          </p:spPr>
        </p:pic>
        <p:sp>
          <p:nvSpPr>
            <p:cNvPr id="235" name="object 235" descr=""/>
            <p:cNvSpPr/>
            <p:nvPr/>
          </p:nvSpPr>
          <p:spPr>
            <a:xfrm>
              <a:off x="1768485" y="1391901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30" h="61594">
                  <a:moveTo>
                    <a:pt x="21511" y="61519"/>
                  </a:moveTo>
                  <a:lnTo>
                    <a:pt x="189010" y="61519"/>
                  </a:lnTo>
                </a:path>
                <a:path w="189230" h="61594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1767138" y="139055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1768485" y="1294182"/>
              <a:ext cx="610235" cy="159385"/>
            </a:xfrm>
            <a:custGeom>
              <a:avLst/>
              <a:gdLst/>
              <a:ahLst/>
              <a:cxnLst/>
              <a:rect l="l" t="t" r="r" b="b"/>
              <a:pathLst>
                <a:path w="610235" h="159384">
                  <a:moveTo>
                    <a:pt x="0" y="97719"/>
                  </a:moveTo>
                  <a:lnTo>
                    <a:pt x="0" y="68414"/>
                  </a:lnTo>
                </a:path>
                <a:path w="610235" h="159384">
                  <a:moveTo>
                    <a:pt x="0" y="68414"/>
                  </a:moveTo>
                  <a:lnTo>
                    <a:pt x="4345" y="29340"/>
                  </a:lnTo>
                </a:path>
                <a:path w="610235" h="159384">
                  <a:moveTo>
                    <a:pt x="4345" y="29340"/>
                  </a:moveTo>
                  <a:lnTo>
                    <a:pt x="4345" y="0"/>
                  </a:lnTo>
                </a:path>
                <a:path w="610235" h="159384">
                  <a:moveTo>
                    <a:pt x="442592" y="159238"/>
                  </a:moveTo>
                  <a:lnTo>
                    <a:pt x="610091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8219" y="1294182"/>
              <a:ext cx="156509" cy="137547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2754729" y="1453420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668" y="1294182"/>
              <a:ext cx="101418" cy="137547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3278808" y="1391901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29" h="61594">
                  <a:moveTo>
                    <a:pt x="21547" y="61519"/>
                  </a:moveTo>
                  <a:lnTo>
                    <a:pt x="189010" y="61519"/>
                  </a:lnTo>
                </a:path>
                <a:path w="189229" h="61594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3277462" y="139055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1710916" y="1294182"/>
              <a:ext cx="1568450" cy="323215"/>
            </a:xfrm>
            <a:custGeom>
              <a:avLst/>
              <a:gdLst/>
              <a:ahLst/>
              <a:cxnLst/>
              <a:rect l="l" t="t" r="r" b="b"/>
              <a:pathLst>
                <a:path w="1568450" h="323215">
                  <a:moveTo>
                    <a:pt x="1567892" y="97719"/>
                  </a:moveTo>
                  <a:lnTo>
                    <a:pt x="1567892" y="68414"/>
                  </a:lnTo>
                </a:path>
                <a:path w="1568450" h="323215">
                  <a:moveTo>
                    <a:pt x="1567892" y="68414"/>
                  </a:moveTo>
                  <a:lnTo>
                    <a:pt x="1555179" y="29340"/>
                  </a:lnTo>
                </a:path>
                <a:path w="1568450" h="323215">
                  <a:moveTo>
                    <a:pt x="1555179" y="29340"/>
                  </a:moveTo>
                  <a:lnTo>
                    <a:pt x="1555179" y="0"/>
                  </a:lnTo>
                </a:path>
                <a:path w="1568450" h="323215">
                  <a:moveTo>
                    <a:pt x="0" y="318512"/>
                  </a:moveTo>
                  <a:lnTo>
                    <a:pt x="167462" y="318512"/>
                  </a:lnTo>
                </a:path>
                <a:path w="1568450" h="323215">
                  <a:moveTo>
                    <a:pt x="210522" y="318512"/>
                  </a:moveTo>
                  <a:lnTo>
                    <a:pt x="378020" y="318512"/>
                  </a:lnTo>
                </a:path>
                <a:path w="1568450" h="323215">
                  <a:moveTo>
                    <a:pt x="210522" y="322858"/>
                  </a:moveTo>
                  <a:lnTo>
                    <a:pt x="378020" y="322858"/>
                  </a:lnTo>
                </a:path>
                <a:path w="1568450" h="323215">
                  <a:moveTo>
                    <a:pt x="189010" y="296785"/>
                  </a:moveTo>
                  <a:lnTo>
                    <a:pt x="189010" y="2569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1898580" y="154979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1873746" y="1453420"/>
              <a:ext cx="26670" cy="97790"/>
            </a:xfrm>
            <a:custGeom>
              <a:avLst/>
              <a:gdLst/>
              <a:ahLst/>
              <a:cxnLst/>
              <a:rect l="l" t="t" r="r" b="b"/>
              <a:pathLst>
                <a:path w="26669" h="97790">
                  <a:moveTo>
                    <a:pt x="26180" y="97719"/>
                  </a:moveTo>
                  <a:lnTo>
                    <a:pt x="26180" y="68414"/>
                  </a:lnTo>
                </a:path>
                <a:path w="26669" h="97790">
                  <a:moveTo>
                    <a:pt x="26180" y="68414"/>
                  </a:moveTo>
                  <a:lnTo>
                    <a:pt x="0" y="29340"/>
                  </a:lnTo>
                </a:path>
                <a:path w="26669" h="97790">
                  <a:moveTo>
                    <a:pt x="0" y="29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9102" y="1453420"/>
              <a:ext cx="187071" cy="137547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2748157" y="1612695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60" h="0">
                  <a:moveTo>
                    <a:pt x="0" y="0"/>
                  </a:moveTo>
                  <a:lnTo>
                    <a:pt x="167498" y="0"/>
                  </a:lnTo>
                </a:path>
                <a:path w="378460" h="0">
                  <a:moveTo>
                    <a:pt x="210558" y="0"/>
                  </a:moveTo>
                  <a:lnTo>
                    <a:pt x="3780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7096" y="1453420"/>
              <a:ext cx="101418" cy="137547"/>
            </a:xfrm>
            <a:prstGeom prst="rect">
              <a:avLst/>
            </a:prstGeom>
          </p:spPr>
        </p:pic>
        <p:sp>
          <p:nvSpPr>
            <p:cNvPr id="249" name="object 249" descr=""/>
            <p:cNvSpPr/>
            <p:nvPr/>
          </p:nvSpPr>
          <p:spPr>
            <a:xfrm>
              <a:off x="3396783" y="1551140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29" h="61594">
                  <a:moveTo>
                    <a:pt x="21547" y="61554"/>
                  </a:moveTo>
                  <a:lnTo>
                    <a:pt x="189010" y="61554"/>
                  </a:lnTo>
                </a:path>
                <a:path w="189229" h="61594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395436" y="154979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1657980" y="1453420"/>
              <a:ext cx="1739264" cy="318770"/>
            </a:xfrm>
            <a:custGeom>
              <a:avLst/>
              <a:gdLst/>
              <a:ahLst/>
              <a:cxnLst/>
              <a:rect l="l" t="t" r="r" b="b"/>
              <a:pathLst>
                <a:path w="1739264" h="318769">
                  <a:moveTo>
                    <a:pt x="1738802" y="97719"/>
                  </a:moveTo>
                  <a:lnTo>
                    <a:pt x="1738802" y="68414"/>
                  </a:lnTo>
                </a:path>
                <a:path w="1739264" h="318769">
                  <a:moveTo>
                    <a:pt x="1738802" y="68414"/>
                  </a:moveTo>
                  <a:lnTo>
                    <a:pt x="1726089" y="29340"/>
                  </a:lnTo>
                </a:path>
                <a:path w="1739264" h="318769">
                  <a:moveTo>
                    <a:pt x="1726089" y="29340"/>
                  </a:moveTo>
                  <a:lnTo>
                    <a:pt x="1726089" y="0"/>
                  </a:lnTo>
                </a:path>
                <a:path w="1739264" h="318769">
                  <a:moveTo>
                    <a:pt x="0" y="318512"/>
                  </a:moveTo>
                  <a:lnTo>
                    <a:pt x="167462" y="318512"/>
                  </a:lnTo>
                </a:path>
                <a:path w="1739264" h="318769">
                  <a:moveTo>
                    <a:pt x="210558" y="318512"/>
                  </a:moveTo>
                  <a:lnTo>
                    <a:pt x="378020" y="3185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5644" y="1612695"/>
              <a:ext cx="160890" cy="137511"/>
            </a:xfrm>
            <a:prstGeom prst="rect">
              <a:avLst/>
            </a:prstGeom>
          </p:spPr>
        </p:pic>
        <p:sp>
          <p:nvSpPr>
            <p:cNvPr id="253" name="object 253" descr=""/>
            <p:cNvSpPr/>
            <p:nvPr/>
          </p:nvSpPr>
          <p:spPr>
            <a:xfrm>
              <a:off x="2692240" y="1771933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9382" y="1612695"/>
              <a:ext cx="163871" cy="137511"/>
            </a:xfrm>
            <a:prstGeom prst="rect">
              <a:avLst/>
            </a:prstGeom>
          </p:spPr>
        </p:pic>
        <p:sp>
          <p:nvSpPr>
            <p:cNvPr id="255" name="object 255" descr=""/>
            <p:cNvSpPr/>
            <p:nvPr/>
          </p:nvSpPr>
          <p:spPr>
            <a:xfrm>
              <a:off x="3113357" y="1710378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29" h="61594">
                  <a:moveTo>
                    <a:pt x="0" y="61554"/>
                  </a:moveTo>
                  <a:lnTo>
                    <a:pt x="167462" y="61554"/>
                  </a:lnTo>
                </a:path>
                <a:path w="189229" h="61594">
                  <a:moveTo>
                    <a:pt x="189010" y="39827"/>
                  </a:moveTo>
                  <a:lnTo>
                    <a:pt x="1890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301021" y="170903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042464" y="1612695"/>
              <a:ext cx="661670" cy="159385"/>
            </a:xfrm>
            <a:custGeom>
              <a:avLst/>
              <a:gdLst/>
              <a:ahLst/>
              <a:cxnLst/>
              <a:rect l="l" t="t" r="r" b="b"/>
              <a:pathLst>
                <a:path w="661670" h="159385">
                  <a:moveTo>
                    <a:pt x="259902" y="97683"/>
                  </a:moveTo>
                  <a:lnTo>
                    <a:pt x="259902" y="68378"/>
                  </a:lnTo>
                </a:path>
                <a:path w="661670" h="159385">
                  <a:moveTo>
                    <a:pt x="259902" y="68378"/>
                  </a:moveTo>
                  <a:lnTo>
                    <a:pt x="0" y="29305"/>
                  </a:lnTo>
                </a:path>
                <a:path w="661670" h="159385">
                  <a:moveTo>
                    <a:pt x="0" y="29305"/>
                  </a:moveTo>
                  <a:lnTo>
                    <a:pt x="0" y="0"/>
                  </a:lnTo>
                </a:path>
                <a:path w="661670" h="159385">
                  <a:moveTo>
                    <a:pt x="493840" y="159238"/>
                  </a:moveTo>
                  <a:lnTo>
                    <a:pt x="661338" y="159238"/>
                  </a:lnTo>
                </a:path>
                <a:path w="661670" h="159385">
                  <a:moveTo>
                    <a:pt x="472328" y="137511"/>
                  </a:moveTo>
                  <a:lnTo>
                    <a:pt x="472328" y="976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3513446" y="170903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1452091" y="1612695"/>
              <a:ext cx="2063114" cy="318770"/>
            </a:xfrm>
            <a:custGeom>
              <a:avLst/>
              <a:gdLst/>
              <a:ahLst/>
              <a:cxnLst/>
              <a:rect l="l" t="t" r="r" b="b"/>
              <a:pathLst>
                <a:path w="2063114" h="318769">
                  <a:moveTo>
                    <a:pt x="2062702" y="97683"/>
                  </a:moveTo>
                  <a:lnTo>
                    <a:pt x="2062702" y="68378"/>
                  </a:lnTo>
                </a:path>
                <a:path w="2063114" h="318769">
                  <a:moveTo>
                    <a:pt x="2062702" y="68378"/>
                  </a:moveTo>
                  <a:lnTo>
                    <a:pt x="2049989" y="29305"/>
                  </a:lnTo>
                </a:path>
                <a:path w="2063114" h="318769">
                  <a:moveTo>
                    <a:pt x="2049989" y="29305"/>
                  </a:moveTo>
                  <a:lnTo>
                    <a:pt x="2049989" y="0"/>
                  </a:lnTo>
                </a:path>
                <a:path w="2063114" h="318769">
                  <a:moveTo>
                    <a:pt x="21511" y="318477"/>
                  </a:moveTo>
                  <a:lnTo>
                    <a:pt x="189010" y="318477"/>
                  </a:lnTo>
                </a:path>
                <a:path w="2063114" h="318769">
                  <a:moveTo>
                    <a:pt x="0" y="296749"/>
                  </a:moveTo>
                  <a:lnTo>
                    <a:pt x="0" y="2569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1450744" y="186827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1452091" y="1771933"/>
              <a:ext cx="610235" cy="159385"/>
            </a:xfrm>
            <a:custGeom>
              <a:avLst/>
              <a:gdLst/>
              <a:ahLst/>
              <a:cxnLst/>
              <a:rect l="l" t="t" r="r" b="b"/>
              <a:pathLst>
                <a:path w="610235" h="159385">
                  <a:moveTo>
                    <a:pt x="0" y="97683"/>
                  </a:moveTo>
                  <a:lnTo>
                    <a:pt x="0" y="68378"/>
                  </a:lnTo>
                </a:path>
                <a:path w="610235" h="159385">
                  <a:moveTo>
                    <a:pt x="0" y="68378"/>
                  </a:moveTo>
                  <a:lnTo>
                    <a:pt x="289638" y="29305"/>
                  </a:lnTo>
                </a:path>
                <a:path w="610235" h="159385">
                  <a:moveTo>
                    <a:pt x="289638" y="29305"/>
                  </a:moveTo>
                  <a:lnTo>
                    <a:pt x="289638" y="0"/>
                  </a:lnTo>
                </a:path>
                <a:path w="610235" h="159385">
                  <a:moveTo>
                    <a:pt x="442628" y="159238"/>
                  </a:moveTo>
                  <a:lnTo>
                    <a:pt x="610091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0905" y="1771933"/>
              <a:ext cx="134171" cy="137511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2896263" y="1931172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4643" y="1771933"/>
              <a:ext cx="101418" cy="137511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3496621" y="1931172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8708" y="1771933"/>
              <a:ext cx="68270" cy="137511"/>
            </a:xfrm>
            <a:prstGeom prst="rect">
              <a:avLst/>
            </a:prstGeom>
          </p:spPr>
        </p:pic>
        <p:sp>
          <p:nvSpPr>
            <p:cNvPr id="267" name="object 267" descr=""/>
            <p:cNvSpPr/>
            <p:nvPr/>
          </p:nvSpPr>
          <p:spPr>
            <a:xfrm>
              <a:off x="1420810" y="2090410"/>
              <a:ext cx="167640" cy="4445"/>
            </a:xfrm>
            <a:custGeom>
              <a:avLst/>
              <a:gdLst/>
              <a:ahLst/>
              <a:cxnLst/>
              <a:rect l="l" t="t" r="r" b="b"/>
              <a:pathLst>
                <a:path w="167640" h="4444">
                  <a:moveTo>
                    <a:pt x="0" y="0"/>
                  </a:moveTo>
                  <a:lnTo>
                    <a:pt x="167498" y="0"/>
                  </a:lnTo>
                </a:path>
                <a:path w="167640" h="4444">
                  <a:moveTo>
                    <a:pt x="0" y="4345"/>
                  </a:moveTo>
                  <a:lnTo>
                    <a:pt x="167498" y="434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952" y="1931172"/>
              <a:ext cx="160746" cy="137511"/>
            </a:xfrm>
            <a:prstGeom prst="rect">
              <a:avLst/>
            </a:prstGeom>
          </p:spPr>
        </p:pic>
        <p:sp>
          <p:nvSpPr>
            <p:cNvPr id="269" name="object 269" descr=""/>
            <p:cNvSpPr/>
            <p:nvPr/>
          </p:nvSpPr>
          <p:spPr>
            <a:xfrm>
              <a:off x="1978289" y="2028891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30" h="61594">
                  <a:moveTo>
                    <a:pt x="21547" y="61519"/>
                  </a:moveTo>
                  <a:lnTo>
                    <a:pt x="189010" y="61519"/>
                  </a:lnTo>
                </a:path>
                <a:path w="189230" h="61594">
                  <a:moveTo>
                    <a:pt x="0" y="397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1976942" y="202754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1978289" y="1931172"/>
              <a:ext cx="1457325" cy="159385"/>
            </a:xfrm>
            <a:custGeom>
              <a:avLst/>
              <a:gdLst/>
              <a:ahLst/>
              <a:cxnLst/>
              <a:rect l="l" t="t" r="r" b="b"/>
              <a:pathLst>
                <a:path w="1457325" h="159385">
                  <a:moveTo>
                    <a:pt x="0" y="97719"/>
                  </a:moveTo>
                  <a:lnTo>
                    <a:pt x="0" y="68378"/>
                  </a:lnTo>
                </a:path>
                <a:path w="1457325" h="159385">
                  <a:moveTo>
                    <a:pt x="0" y="68378"/>
                  </a:moveTo>
                  <a:lnTo>
                    <a:pt x="143" y="29305"/>
                  </a:lnTo>
                </a:path>
                <a:path w="1457325" h="159385">
                  <a:moveTo>
                    <a:pt x="143" y="29305"/>
                  </a:moveTo>
                  <a:lnTo>
                    <a:pt x="143" y="0"/>
                  </a:lnTo>
                </a:path>
                <a:path w="1457325" h="159385">
                  <a:moveTo>
                    <a:pt x="847009" y="159238"/>
                  </a:moveTo>
                  <a:lnTo>
                    <a:pt x="1014508" y="159238"/>
                  </a:lnTo>
                </a:path>
                <a:path w="1457325" h="159385">
                  <a:moveTo>
                    <a:pt x="825497" y="137511"/>
                  </a:moveTo>
                  <a:lnTo>
                    <a:pt x="825497" y="97719"/>
                  </a:lnTo>
                </a:path>
                <a:path w="1457325" h="159385">
                  <a:moveTo>
                    <a:pt x="1268126" y="159238"/>
                  </a:moveTo>
                  <a:lnTo>
                    <a:pt x="1435588" y="159238"/>
                  </a:lnTo>
                </a:path>
                <a:path w="1457325" h="159385">
                  <a:moveTo>
                    <a:pt x="1457136" y="137511"/>
                  </a:moveTo>
                  <a:lnTo>
                    <a:pt x="1457136" y="97719"/>
                  </a:lnTo>
                </a:path>
                <a:path w="1457325" h="159385">
                  <a:moveTo>
                    <a:pt x="825497" y="97719"/>
                  </a:moveTo>
                  <a:lnTo>
                    <a:pt x="1457136" y="97719"/>
                  </a:lnTo>
                </a:path>
                <a:path w="1457325" h="159385">
                  <a:moveTo>
                    <a:pt x="1001687" y="97719"/>
                  </a:moveTo>
                  <a:lnTo>
                    <a:pt x="1001687" y="68378"/>
                  </a:lnTo>
                </a:path>
                <a:path w="1457325" h="159385">
                  <a:moveTo>
                    <a:pt x="1001687" y="68378"/>
                  </a:moveTo>
                  <a:lnTo>
                    <a:pt x="1001687" y="29305"/>
                  </a:lnTo>
                </a:path>
                <a:path w="1457325" h="159385">
                  <a:moveTo>
                    <a:pt x="1001687" y="29305"/>
                  </a:moveTo>
                  <a:lnTo>
                    <a:pt x="10016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9024" y="1931172"/>
              <a:ext cx="68270" cy="137511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1368054" y="2249649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40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160" y="2090410"/>
              <a:ext cx="160746" cy="137511"/>
            </a:xfrm>
            <a:prstGeom prst="rect">
              <a:avLst/>
            </a:prstGeom>
          </p:spPr>
        </p:pic>
        <p:sp>
          <p:nvSpPr>
            <p:cNvPr id="275" name="object 275" descr=""/>
            <p:cNvSpPr/>
            <p:nvPr/>
          </p:nvSpPr>
          <p:spPr>
            <a:xfrm>
              <a:off x="1894432" y="2188130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30" h="61594">
                  <a:moveTo>
                    <a:pt x="0" y="61519"/>
                  </a:moveTo>
                  <a:lnTo>
                    <a:pt x="167462" y="61519"/>
                  </a:lnTo>
                </a:path>
                <a:path w="189230" h="61594">
                  <a:moveTo>
                    <a:pt x="189010" y="39791"/>
                  </a:moveTo>
                  <a:lnTo>
                    <a:pt x="1890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2082096" y="218678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2083442" y="2090410"/>
              <a:ext cx="991869" cy="159385"/>
            </a:xfrm>
            <a:custGeom>
              <a:avLst/>
              <a:gdLst/>
              <a:ahLst/>
              <a:cxnLst/>
              <a:rect l="l" t="t" r="r" b="b"/>
              <a:pathLst>
                <a:path w="991869" h="159385">
                  <a:moveTo>
                    <a:pt x="0" y="97719"/>
                  </a:moveTo>
                  <a:lnTo>
                    <a:pt x="0" y="68378"/>
                  </a:lnTo>
                </a:path>
                <a:path w="991869" h="159385">
                  <a:moveTo>
                    <a:pt x="0" y="68378"/>
                  </a:moveTo>
                  <a:lnTo>
                    <a:pt x="143" y="29305"/>
                  </a:lnTo>
                </a:path>
                <a:path w="991869" h="159385">
                  <a:moveTo>
                    <a:pt x="143" y="29305"/>
                  </a:moveTo>
                  <a:lnTo>
                    <a:pt x="143" y="0"/>
                  </a:lnTo>
                </a:path>
                <a:path w="991869" h="159385">
                  <a:moveTo>
                    <a:pt x="613466" y="159238"/>
                  </a:moveTo>
                  <a:lnTo>
                    <a:pt x="780965" y="159238"/>
                  </a:lnTo>
                </a:path>
                <a:path w="991869" h="159385">
                  <a:moveTo>
                    <a:pt x="824025" y="159238"/>
                  </a:moveTo>
                  <a:lnTo>
                    <a:pt x="991487" y="159238"/>
                  </a:lnTo>
                </a:path>
                <a:path w="991869" h="159385">
                  <a:moveTo>
                    <a:pt x="802477" y="137511"/>
                  </a:moveTo>
                  <a:lnTo>
                    <a:pt x="802477" y="97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884573" y="218678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2885920" y="2090410"/>
              <a:ext cx="610235" cy="159385"/>
            </a:xfrm>
            <a:custGeom>
              <a:avLst/>
              <a:gdLst/>
              <a:ahLst/>
              <a:cxnLst/>
              <a:rect l="l" t="t" r="r" b="b"/>
              <a:pathLst>
                <a:path w="610235" h="159385">
                  <a:moveTo>
                    <a:pt x="0" y="97719"/>
                  </a:moveTo>
                  <a:lnTo>
                    <a:pt x="0" y="68378"/>
                  </a:lnTo>
                </a:path>
                <a:path w="610235" h="159385">
                  <a:moveTo>
                    <a:pt x="0" y="68378"/>
                  </a:moveTo>
                  <a:lnTo>
                    <a:pt x="23128" y="29305"/>
                  </a:lnTo>
                </a:path>
                <a:path w="610235" h="159385">
                  <a:moveTo>
                    <a:pt x="23128" y="29305"/>
                  </a:moveTo>
                  <a:lnTo>
                    <a:pt x="23128" y="0"/>
                  </a:lnTo>
                </a:path>
                <a:path w="610235" h="159385">
                  <a:moveTo>
                    <a:pt x="442628" y="159238"/>
                  </a:moveTo>
                  <a:lnTo>
                    <a:pt x="610126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28781" y="2090410"/>
              <a:ext cx="190123" cy="137511"/>
            </a:xfrm>
            <a:prstGeom prst="rect">
              <a:avLst/>
            </a:prstGeom>
          </p:spPr>
        </p:pic>
        <p:sp>
          <p:nvSpPr>
            <p:cNvPr id="281" name="object 281" descr=""/>
            <p:cNvSpPr/>
            <p:nvPr/>
          </p:nvSpPr>
          <p:spPr>
            <a:xfrm>
              <a:off x="1315262" y="2408887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40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2367" y="2249649"/>
              <a:ext cx="160746" cy="137511"/>
            </a:xfrm>
            <a:prstGeom prst="rect">
              <a:avLst/>
            </a:prstGeom>
          </p:spPr>
        </p:pic>
        <p:sp>
          <p:nvSpPr>
            <p:cNvPr id="283" name="object 283" descr=""/>
            <p:cNvSpPr/>
            <p:nvPr/>
          </p:nvSpPr>
          <p:spPr>
            <a:xfrm>
              <a:off x="1789027" y="2347368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30" h="61594">
                  <a:moveTo>
                    <a:pt x="0" y="61519"/>
                  </a:moveTo>
                  <a:lnTo>
                    <a:pt x="167462" y="61519"/>
                  </a:lnTo>
                </a:path>
                <a:path w="189230" h="61594">
                  <a:moveTo>
                    <a:pt x="189010" y="39791"/>
                  </a:moveTo>
                  <a:lnTo>
                    <a:pt x="1890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1976691" y="234602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1978037" y="2249649"/>
              <a:ext cx="695960" cy="159385"/>
            </a:xfrm>
            <a:custGeom>
              <a:avLst/>
              <a:gdLst/>
              <a:ahLst/>
              <a:cxnLst/>
              <a:rect l="l" t="t" r="r" b="b"/>
              <a:pathLst>
                <a:path w="695960" h="159385">
                  <a:moveTo>
                    <a:pt x="0" y="97719"/>
                  </a:moveTo>
                  <a:lnTo>
                    <a:pt x="0" y="68414"/>
                  </a:lnTo>
                </a:path>
                <a:path w="695960" h="159385">
                  <a:moveTo>
                    <a:pt x="0" y="68414"/>
                  </a:moveTo>
                  <a:lnTo>
                    <a:pt x="143" y="29305"/>
                  </a:lnTo>
                </a:path>
                <a:path w="695960" h="159385">
                  <a:moveTo>
                    <a:pt x="143" y="29305"/>
                  </a:moveTo>
                  <a:lnTo>
                    <a:pt x="143" y="0"/>
                  </a:lnTo>
                </a:path>
                <a:path w="695960" h="159385">
                  <a:moveTo>
                    <a:pt x="528029" y="159238"/>
                  </a:moveTo>
                  <a:lnTo>
                    <a:pt x="695492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3731" y="2249649"/>
              <a:ext cx="88274" cy="137511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2927148" y="2408887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9870" y="2249649"/>
              <a:ext cx="127635" cy="137511"/>
            </a:xfrm>
            <a:prstGeom prst="rect">
              <a:avLst/>
            </a:prstGeom>
          </p:spPr>
        </p:pic>
        <p:sp>
          <p:nvSpPr>
            <p:cNvPr id="289" name="object 289" descr=""/>
            <p:cNvSpPr/>
            <p:nvPr/>
          </p:nvSpPr>
          <p:spPr>
            <a:xfrm>
              <a:off x="3348228" y="2408887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10951" y="2249649"/>
              <a:ext cx="127635" cy="137511"/>
            </a:xfrm>
            <a:prstGeom prst="rect">
              <a:avLst/>
            </a:prstGeom>
          </p:spPr>
        </p:pic>
        <p:sp>
          <p:nvSpPr>
            <p:cNvPr id="291" name="object 291" descr=""/>
            <p:cNvSpPr/>
            <p:nvPr/>
          </p:nvSpPr>
          <p:spPr>
            <a:xfrm>
              <a:off x="1051911" y="2568126"/>
              <a:ext cx="799465" cy="0"/>
            </a:xfrm>
            <a:custGeom>
              <a:avLst/>
              <a:gdLst/>
              <a:ahLst/>
              <a:cxnLst/>
              <a:rect l="l" t="t" r="r" b="b"/>
              <a:pathLst>
                <a:path w="799464" h="0">
                  <a:moveTo>
                    <a:pt x="0" y="0"/>
                  </a:moveTo>
                  <a:lnTo>
                    <a:pt x="167498" y="0"/>
                  </a:lnTo>
                </a:path>
                <a:path w="799464" h="0">
                  <a:moveTo>
                    <a:pt x="210558" y="0"/>
                  </a:moveTo>
                  <a:lnTo>
                    <a:pt x="378020" y="0"/>
                  </a:lnTo>
                </a:path>
                <a:path w="799464" h="0">
                  <a:moveTo>
                    <a:pt x="421116" y="0"/>
                  </a:moveTo>
                  <a:lnTo>
                    <a:pt x="588579" y="0"/>
                  </a:lnTo>
                </a:path>
                <a:path w="799464" h="0">
                  <a:moveTo>
                    <a:pt x="631638" y="0"/>
                  </a:moveTo>
                  <a:lnTo>
                    <a:pt x="7991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9575" y="2408887"/>
              <a:ext cx="160746" cy="137511"/>
            </a:xfrm>
            <a:prstGeom prst="rect">
              <a:avLst/>
            </a:prstGeom>
          </p:spPr>
        </p:pic>
        <p:sp>
          <p:nvSpPr>
            <p:cNvPr id="293" name="object 293" descr=""/>
            <p:cNvSpPr/>
            <p:nvPr/>
          </p:nvSpPr>
          <p:spPr>
            <a:xfrm>
              <a:off x="1662003" y="2408887"/>
              <a:ext cx="1031240" cy="159385"/>
            </a:xfrm>
            <a:custGeom>
              <a:avLst/>
              <a:gdLst/>
              <a:ahLst/>
              <a:cxnLst/>
              <a:rect l="l" t="t" r="r" b="b"/>
              <a:pathLst>
                <a:path w="1031239" h="159385">
                  <a:moveTo>
                    <a:pt x="0" y="137511"/>
                  </a:moveTo>
                  <a:lnTo>
                    <a:pt x="0" y="97719"/>
                  </a:lnTo>
                </a:path>
                <a:path w="1031239" h="159385">
                  <a:moveTo>
                    <a:pt x="442628" y="159238"/>
                  </a:moveTo>
                  <a:lnTo>
                    <a:pt x="610126" y="159238"/>
                  </a:lnTo>
                </a:path>
                <a:path w="1031239" h="159385">
                  <a:moveTo>
                    <a:pt x="421116" y="137511"/>
                  </a:moveTo>
                  <a:lnTo>
                    <a:pt x="421116" y="97719"/>
                  </a:lnTo>
                </a:path>
                <a:path w="1031239" h="159385">
                  <a:moveTo>
                    <a:pt x="0" y="97719"/>
                  </a:moveTo>
                  <a:lnTo>
                    <a:pt x="421116" y="97719"/>
                  </a:lnTo>
                </a:path>
                <a:path w="1031239" h="159385">
                  <a:moveTo>
                    <a:pt x="210737" y="97719"/>
                  </a:moveTo>
                  <a:lnTo>
                    <a:pt x="210737" y="68414"/>
                  </a:lnTo>
                </a:path>
                <a:path w="1031239" h="159385">
                  <a:moveTo>
                    <a:pt x="210737" y="68414"/>
                  </a:moveTo>
                  <a:lnTo>
                    <a:pt x="210737" y="29305"/>
                  </a:lnTo>
                </a:path>
                <a:path w="1031239" h="159385">
                  <a:moveTo>
                    <a:pt x="210737" y="29305"/>
                  </a:moveTo>
                  <a:lnTo>
                    <a:pt x="210737" y="0"/>
                  </a:lnTo>
                </a:path>
                <a:path w="1031239" h="159385">
                  <a:moveTo>
                    <a:pt x="863744" y="159238"/>
                  </a:moveTo>
                  <a:lnTo>
                    <a:pt x="1031207" y="1592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02853" y="2408887"/>
              <a:ext cx="88274" cy="137511"/>
            </a:xfrm>
            <a:prstGeom prst="rect">
              <a:avLst/>
            </a:prstGeom>
          </p:spPr>
        </p:pic>
        <p:sp>
          <p:nvSpPr>
            <p:cNvPr id="295" name="object 295" descr=""/>
            <p:cNvSpPr/>
            <p:nvPr/>
          </p:nvSpPr>
          <p:spPr>
            <a:xfrm>
              <a:off x="2946828" y="2568126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6" name="object 2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09550" y="2408887"/>
              <a:ext cx="127635" cy="137511"/>
            </a:xfrm>
            <a:prstGeom prst="rect">
              <a:avLst/>
            </a:prstGeom>
          </p:spPr>
        </p:pic>
        <p:sp>
          <p:nvSpPr>
            <p:cNvPr id="297" name="object 297" descr=""/>
            <p:cNvSpPr/>
            <p:nvPr/>
          </p:nvSpPr>
          <p:spPr>
            <a:xfrm>
              <a:off x="3367909" y="2568126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0631" y="2408887"/>
              <a:ext cx="127635" cy="137511"/>
            </a:xfrm>
            <a:prstGeom prst="rect">
              <a:avLst/>
            </a:prstGeom>
          </p:spPr>
        </p:pic>
        <p:sp>
          <p:nvSpPr>
            <p:cNvPr id="299" name="object 299" descr=""/>
            <p:cNvSpPr/>
            <p:nvPr/>
          </p:nvSpPr>
          <p:spPr>
            <a:xfrm>
              <a:off x="1007667" y="27273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40" h="0">
                  <a:moveTo>
                    <a:pt x="0" y="0"/>
                  </a:moveTo>
                  <a:lnTo>
                    <a:pt x="1674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314" y="2568126"/>
              <a:ext cx="63709" cy="137547"/>
            </a:xfrm>
            <a:prstGeom prst="rect">
              <a:avLst/>
            </a:prstGeom>
          </p:spPr>
        </p:pic>
        <p:sp>
          <p:nvSpPr>
            <p:cNvPr id="301" name="object 301" descr=""/>
            <p:cNvSpPr/>
            <p:nvPr/>
          </p:nvSpPr>
          <p:spPr>
            <a:xfrm>
              <a:off x="1428783" y="27273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40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5395" y="2568126"/>
              <a:ext cx="63745" cy="137547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5953" y="2568126"/>
              <a:ext cx="63709" cy="137547"/>
            </a:xfrm>
            <a:prstGeom prst="rect">
              <a:avLst/>
            </a:prstGeom>
          </p:spPr>
        </p:pic>
        <p:sp>
          <p:nvSpPr>
            <p:cNvPr id="304" name="object 304" descr=""/>
            <p:cNvSpPr/>
            <p:nvPr/>
          </p:nvSpPr>
          <p:spPr>
            <a:xfrm>
              <a:off x="2060386" y="27273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5" name="object 30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7527" y="2568126"/>
              <a:ext cx="152199" cy="137547"/>
            </a:xfrm>
            <a:prstGeom prst="rect">
              <a:avLst/>
            </a:prstGeom>
          </p:spPr>
        </p:pic>
        <p:sp>
          <p:nvSpPr>
            <p:cNvPr id="306" name="object 306" descr=""/>
            <p:cNvSpPr/>
            <p:nvPr/>
          </p:nvSpPr>
          <p:spPr>
            <a:xfrm>
              <a:off x="2481503" y="27273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7" name="object 30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58608" y="2568126"/>
              <a:ext cx="152199" cy="137547"/>
            </a:xfrm>
            <a:prstGeom prst="rect">
              <a:avLst/>
            </a:prstGeom>
          </p:spPr>
        </p:pic>
        <p:sp>
          <p:nvSpPr>
            <p:cNvPr id="308" name="object 308" descr=""/>
            <p:cNvSpPr/>
            <p:nvPr/>
          </p:nvSpPr>
          <p:spPr>
            <a:xfrm>
              <a:off x="2902583" y="2727364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60" h="0">
                  <a:moveTo>
                    <a:pt x="0" y="0"/>
                  </a:moveTo>
                  <a:lnTo>
                    <a:pt x="167462" y="0"/>
                  </a:lnTo>
                </a:path>
                <a:path w="378460" h="0">
                  <a:moveTo>
                    <a:pt x="210558" y="0"/>
                  </a:moveTo>
                  <a:lnTo>
                    <a:pt x="3780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9231" y="2568126"/>
              <a:ext cx="63709" cy="137547"/>
            </a:xfrm>
            <a:prstGeom prst="rect">
              <a:avLst/>
            </a:prstGeom>
          </p:spPr>
        </p:pic>
        <p:sp>
          <p:nvSpPr>
            <p:cNvPr id="310" name="object 310" descr=""/>
            <p:cNvSpPr/>
            <p:nvPr/>
          </p:nvSpPr>
          <p:spPr>
            <a:xfrm>
              <a:off x="3534222" y="27273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50311" y="2568126"/>
              <a:ext cx="63709" cy="137547"/>
            </a:xfrm>
            <a:prstGeom prst="rect">
              <a:avLst/>
            </a:prstGeom>
          </p:spPr>
        </p:pic>
        <p:sp>
          <p:nvSpPr>
            <p:cNvPr id="312" name="object 312" descr=""/>
            <p:cNvSpPr/>
            <p:nvPr/>
          </p:nvSpPr>
          <p:spPr>
            <a:xfrm>
              <a:off x="1007667" y="2886639"/>
              <a:ext cx="167640" cy="4445"/>
            </a:xfrm>
            <a:custGeom>
              <a:avLst/>
              <a:gdLst/>
              <a:ahLst/>
              <a:cxnLst/>
              <a:rect l="l" t="t" r="r" b="b"/>
              <a:pathLst>
                <a:path w="167640" h="4444">
                  <a:moveTo>
                    <a:pt x="0" y="0"/>
                  </a:moveTo>
                  <a:lnTo>
                    <a:pt x="167498" y="0"/>
                  </a:lnTo>
                </a:path>
                <a:path w="167640" h="4444">
                  <a:moveTo>
                    <a:pt x="0" y="4309"/>
                  </a:moveTo>
                  <a:lnTo>
                    <a:pt x="167498" y="43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4808" y="2727364"/>
              <a:ext cx="107954" cy="137547"/>
            </a:xfrm>
            <a:prstGeom prst="rect">
              <a:avLst/>
            </a:prstGeom>
          </p:spPr>
        </p:pic>
        <p:sp>
          <p:nvSpPr>
            <p:cNvPr id="314" name="object 314" descr=""/>
            <p:cNvSpPr/>
            <p:nvPr/>
          </p:nvSpPr>
          <p:spPr>
            <a:xfrm>
              <a:off x="1428783" y="2886639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40" h="0">
                  <a:moveTo>
                    <a:pt x="0" y="0"/>
                  </a:moveTo>
                  <a:lnTo>
                    <a:pt x="1674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1150" y="2727364"/>
              <a:ext cx="107990" cy="137547"/>
            </a:xfrm>
            <a:prstGeom prst="rect">
              <a:avLst/>
            </a:prstGeom>
          </p:spPr>
        </p:pic>
        <p:sp>
          <p:nvSpPr>
            <p:cNvPr id="316" name="object 316" descr=""/>
            <p:cNvSpPr/>
            <p:nvPr/>
          </p:nvSpPr>
          <p:spPr>
            <a:xfrm>
              <a:off x="2144135" y="2825084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w="0" h="40005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2142789" y="282373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2144135" y="2727364"/>
              <a:ext cx="506095" cy="159385"/>
            </a:xfrm>
            <a:custGeom>
              <a:avLst/>
              <a:gdLst/>
              <a:ahLst/>
              <a:cxnLst/>
              <a:rect l="l" t="t" r="r" b="b"/>
              <a:pathLst>
                <a:path w="506094" h="159385">
                  <a:moveTo>
                    <a:pt x="0" y="97719"/>
                  </a:moveTo>
                  <a:lnTo>
                    <a:pt x="0" y="68414"/>
                  </a:lnTo>
                </a:path>
                <a:path w="506094" h="159385">
                  <a:moveTo>
                    <a:pt x="0" y="68414"/>
                  </a:moveTo>
                  <a:lnTo>
                    <a:pt x="0" y="29340"/>
                  </a:lnTo>
                </a:path>
                <a:path w="506094" h="159385">
                  <a:moveTo>
                    <a:pt x="0" y="29340"/>
                  </a:moveTo>
                  <a:lnTo>
                    <a:pt x="0" y="0"/>
                  </a:lnTo>
                </a:path>
                <a:path w="506094" h="159385">
                  <a:moveTo>
                    <a:pt x="338408" y="159274"/>
                  </a:moveTo>
                  <a:lnTo>
                    <a:pt x="505871" y="1592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9" name="object 31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59649" y="2727364"/>
              <a:ext cx="106913" cy="137547"/>
            </a:xfrm>
            <a:prstGeom prst="rect">
              <a:avLst/>
            </a:prstGeom>
          </p:spPr>
        </p:pic>
        <p:sp>
          <p:nvSpPr>
            <p:cNvPr id="320" name="object 320" descr=""/>
            <p:cNvSpPr/>
            <p:nvPr/>
          </p:nvSpPr>
          <p:spPr>
            <a:xfrm>
              <a:off x="2986332" y="2825084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w="0" h="40005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2984986" y="282373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2986332" y="2727364"/>
              <a:ext cx="210820" cy="137795"/>
            </a:xfrm>
            <a:custGeom>
              <a:avLst/>
              <a:gdLst/>
              <a:ahLst/>
              <a:cxnLst/>
              <a:rect l="l" t="t" r="r" b="b"/>
              <a:pathLst>
                <a:path w="210819" h="137794">
                  <a:moveTo>
                    <a:pt x="0" y="97719"/>
                  </a:moveTo>
                  <a:lnTo>
                    <a:pt x="0" y="68414"/>
                  </a:lnTo>
                </a:path>
                <a:path w="210819" h="137794">
                  <a:moveTo>
                    <a:pt x="0" y="68414"/>
                  </a:moveTo>
                  <a:lnTo>
                    <a:pt x="0" y="29340"/>
                  </a:lnTo>
                </a:path>
                <a:path w="210819" h="137794">
                  <a:moveTo>
                    <a:pt x="0" y="29340"/>
                  </a:moveTo>
                  <a:lnTo>
                    <a:pt x="0" y="0"/>
                  </a:lnTo>
                </a:path>
                <a:path w="210819" h="137794">
                  <a:moveTo>
                    <a:pt x="210522" y="137547"/>
                  </a:moveTo>
                  <a:lnTo>
                    <a:pt x="210522" y="97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3195508" y="282373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8" y="394"/>
                  </a:lnTo>
                  <a:lnTo>
                    <a:pt x="2693" y="1346"/>
                  </a:lnTo>
                  <a:lnTo>
                    <a:pt x="2298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196855" y="2727364"/>
              <a:ext cx="431165" cy="159385"/>
            </a:xfrm>
            <a:custGeom>
              <a:avLst/>
              <a:gdLst/>
              <a:ahLst/>
              <a:cxnLst/>
              <a:rect l="l" t="t" r="r" b="b"/>
              <a:pathLst>
                <a:path w="431164" h="159385">
                  <a:moveTo>
                    <a:pt x="0" y="97719"/>
                  </a:moveTo>
                  <a:lnTo>
                    <a:pt x="0" y="68414"/>
                  </a:lnTo>
                </a:path>
                <a:path w="431164" h="159385">
                  <a:moveTo>
                    <a:pt x="0" y="68414"/>
                  </a:moveTo>
                  <a:lnTo>
                    <a:pt x="0" y="29340"/>
                  </a:lnTo>
                </a:path>
                <a:path w="431164" h="159385">
                  <a:moveTo>
                    <a:pt x="0" y="29340"/>
                  </a:moveTo>
                  <a:lnTo>
                    <a:pt x="0" y="0"/>
                  </a:lnTo>
                </a:path>
                <a:path w="431164" h="159385">
                  <a:moveTo>
                    <a:pt x="263565" y="159274"/>
                  </a:moveTo>
                  <a:lnTo>
                    <a:pt x="431064" y="1592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5" name="object 32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7562" y="2727364"/>
              <a:ext cx="181720" cy="137547"/>
            </a:xfrm>
            <a:prstGeom prst="rect">
              <a:avLst/>
            </a:prstGeom>
          </p:spPr>
        </p:pic>
        <p:sp>
          <p:nvSpPr>
            <p:cNvPr id="326" name="object 326" descr=""/>
            <p:cNvSpPr/>
            <p:nvPr/>
          </p:nvSpPr>
          <p:spPr>
            <a:xfrm>
              <a:off x="1091416" y="2984322"/>
              <a:ext cx="189230" cy="61594"/>
            </a:xfrm>
            <a:custGeom>
              <a:avLst/>
              <a:gdLst/>
              <a:ahLst/>
              <a:cxnLst/>
              <a:rect l="l" t="t" r="r" b="b"/>
              <a:pathLst>
                <a:path w="189230" h="61594">
                  <a:moveTo>
                    <a:pt x="21547" y="61554"/>
                  </a:moveTo>
                  <a:lnTo>
                    <a:pt x="189010" y="61554"/>
                  </a:lnTo>
                </a:path>
                <a:path w="189230" h="61594">
                  <a:moveTo>
                    <a:pt x="0" y="398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1090069" y="298297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1091416" y="2886639"/>
              <a:ext cx="421640" cy="137795"/>
            </a:xfrm>
            <a:custGeom>
              <a:avLst/>
              <a:gdLst/>
              <a:ahLst/>
              <a:cxnLst/>
              <a:rect l="l" t="t" r="r" b="b"/>
              <a:pathLst>
                <a:path w="421640" h="137794">
                  <a:moveTo>
                    <a:pt x="0" y="97683"/>
                  </a:moveTo>
                  <a:lnTo>
                    <a:pt x="0" y="68378"/>
                  </a:lnTo>
                </a:path>
                <a:path w="421640" h="137794">
                  <a:moveTo>
                    <a:pt x="0" y="68378"/>
                  </a:moveTo>
                  <a:lnTo>
                    <a:pt x="0" y="29305"/>
                  </a:lnTo>
                </a:path>
                <a:path w="421640" h="137794">
                  <a:moveTo>
                    <a:pt x="0" y="29305"/>
                  </a:moveTo>
                  <a:lnTo>
                    <a:pt x="0" y="0"/>
                  </a:lnTo>
                </a:path>
                <a:path w="421640" h="137794">
                  <a:moveTo>
                    <a:pt x="421080" y="137511"/>
                  </a:moveTo>
                  <a:lnTo>
                    <a:pt x="421080" y="976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1511150" y="298297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1512496" y="2886639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w="0" h="97789">
                  <a:moveTo>
                    <a:pt x="0" y="97683"/>
                  </a:moveTo>
                  <a:lnTo>
                    <a:pt x="0" y="68378"/>
                  </a:lnTo>
                </a:path>
                <a:path w="0" h="97789">
                  <a:moveTo>
                    <a:pt x="0" y="68378"/>
                  </a:moveTo>
                  <a:lnTo>
                    <a:pt x="0" y="29305"/>
                  </a:lnTo>
                </a:path>
                <a:path w="0" h="97789">
                  <a:moveTo>
                    <a:pt x="0" y="2930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60727" y="2886639"/>
              <a:ext cx="106913" cy="137511"/>
            </a:xfrm>
            <a:prstGeom prst="rect">
              <a:avLst/>
            </a:prstGeom>
          </p:spPr>
        </p:pic>
        <p:sp>
          <p:nvSpPr>
            <p:cNvPr id="332" name="object 332" descr=""/>
            <p:cNvSpPr/>
            <p:nvPr/>
          </p:nvSpPr>
          <p:spPr>
            <a:xfrm>
              <a:off x="1196677" y="2886639"/>
              <a:ext cx="2529205" cy="297180"/>
            </a:xfrm>
            <a:custGeom>
              <a:avLst/>
              <a:gdLst/>
              <a:ahLst/>
              <a:cxnLst/>
              <a:rect l="l" t="t" r="r" b="b"/>
              <a:pathLst>
                <a:path w="2529204" h="297180">
                  <a:moveTo>
                    <a:pt x="1497466" y="159238"/>
                  </a:moveTo>
                  <a:lnTo>
                    <a:pt x="1664929" y="159238"/>
                  </a:lnTo>
                </a:path>
                <a:path w="2529204" h="297180">
                  <a:moveTo>
                    <a:pt x="1686477" y="137511"/>
                  </a:moveTo>
                  <a:lnTo>
                    <a:pt x="1686477" y="97683"/>
                  </a:lnTo>
                </a:path>
                <a:path w="2529204" h="297180">
                  <a:moveTo>
                    <a:pt x="1918547" y="159238"/>
                  </a:moveTo>
                  <a:lnTo>
                    <a:pt x="2086010" y="159238"/>
                  </a:lnTo>
                </a:path>
                <a:path w="2529204" h="297180">
                  <a:moveTo>
                    <a:pt x="1896999" y="137511"/>
                  </a:moveTo>
                  <a:lnTo>
                    <a:pt x="1896999" y="97683"/>
                  </a:lnTo>
                </a:path>
                <a:path w="2529204" h="297180">
                  <a:moveTo>
                    <a:pt x="2339628" y="159238"/>
                  </a:moveTo>
                  <a:lnTo>
                    <a:pt x="2507126" y="159238"/>
                  </a:lnTo>
                </a:path>
                <a:path w="2529204" h="297180">
                  <a:moveTo>
                    <a:pt x="2528638" y="137511"/>
                  </a:moveTo>
                  <a:lnTo>
                    <a:pt x="2528638" y="97683"/>
                  </a:lnTo>
                </a:path>
                <a:path w="2529204" h="297180">
                  <a:moveTo>
                    <a:pt x="1686477" y="97683"/>
                  </a:moveTo>
                  <a:lnTo>
                    <a:pt x="2528638" y="97683"/>
                  </a:lnTo>
                </a:path>
                <a:path w="2529204" h="297180">
                  <a:moveTo>
                    <a:pt x="2347493" y="97683"/>
                  </a:moveTo>
                  <a:lnTo>
                    <a:pt x="2347493" y="68378"/>
                  </a:lnTo>
                </a:path>
                <a:path w="2529204" h="297180">
                  <a:moveTo>
                    <a:pt x="2347493" y="68378"/>
                  </a:moveTo>
                  <a:lnTo>
                    <a:pt x="2347493" y="29305"/>
                  </a:lnTo>
                </a:path>
                <a:path w="2529204" h="297180">
                  <a:moveTo>
                    <a:pt x="2347493" y="29305"/>
                  </a:moveTo>
                  <a:lnTo>
                    <a:pt x="2347493" y="0"/>
                  </a:lnTo>
                </a:path>
                <a:path w="2529204" h="297180">
                  <a:moveTo>
                    <a:pt x="0" y="296749"/>
                  </a:moveTo>
                  <a:lnTo>
                    <a:pt x="0" y="2569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1195330" y="314221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346"/>
                  </a:moveTo>
                  <a:lnTo>
                    <a:pt x="394" y="394"/>
                  </a:lnTo>
                  <a:lnTo>
                    <a:pt x="1346" y="0"/>
                  </a:lnTo>
                  <a:lnTo>
                    <a:pt x="2299" y="394"/>
                  </a:lnTo>
                  <a:lnTo>
                    <a:pt x="2693" y="1346"/>
                  </a:lnTo>
                  <a:lnTo>
                    <a:pt x="2299" y="2299"/>
                  </a:lnTo>
                  <a:lnTo>
                    <a:pt x="1346" y="2693"/>
                  </a:lnTo>
                  <a:lnTo>
                    <a:pt x="394" y="2299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1196677" y="3045877"/>
              <a:ext cx="2306320" cy="137795"/>
            </a:xfrm>
            <a:custGeom>
              <a:avLst/>
              <a:gdLst/>
              <a:ahLst/>
              <a:cxnLst/>
              <a:rect l="l" t="t" r="r" b="b"/>
              <a:pathLst>
                <a:path w="2306320" h="137794">
                  <a:moveTo>
                    <a:pt x="0" y="97683"/>
                  </a:moveTo>
                  <a:lnTo>
                    <a:pt x="0" y="68378"/>
                  </a:lnTo>
                </a:path>
                <a:path w="2306320" h="137794">
                  <a:moveTo>
                    <a:pt x="0" y="68378"/>
                  </a:moveTo>
                  <a:lnTo>
                    <a:pt x="0" y="29305"/>
                  </a:lnTo>
                </a:path>
                <a:path w="2306320" h="137794">
                  <a:moveTo>
                    <a:pt x="0" y="29305"/>
                  </a:moveTo>
                  <a:lnTo>
                    <a:pt x="0" y="0"/>
                  </a:lnTo>
                </a:path>
                <a:path w="2306320" h="137794">
                  <a:moveTo>
                    <a:pt x="832033" y="137511"/>
                  </a:moveTo>
                  <a:lnTo>
                    <a:pt x="832033" y="97683"/>
                  </a:lnTo>
                </a:path>
                <a:path w="2306320" h="137794">
                  <a:moveTo>
                    <a:pt x="1042592" y="137511"/>
                  </a:moveTo>
                  <a:lnTo>
                    <a:pt x="1042592" y="97683"/>
                  </a:lnTo>
                </a:path>
                <a:path w="2306320" h="137794">
                  <a:moveTo>
                    <a:pt x="1253114" y="137511"/>
                  </a:moveTo>
                  <a:lnTo>
                    <a:pt x="1253114" y="97683"/>
                  </a:lnTo>
                </a:path>
                <a:path w="2306320" h="137794">
                  <a:moveTo>
                    <a:pt x="1463672" y="137511"/>
                  </a:moveTo>
                  <a:lnTo>
                    <a:pt x="1463672" y="97683"/>
                  </a:lnTo>
                </a:path>
                <a:path w="2306320" h="137794">
                  <a:moveTo>
                    <a:pt x="1674230" y="137511"/>
                  </a:moveTo>
                  <a:lnTo>
                    <a:pt x="1674230" y="97683"/>
                  </a:lnTo>
                </a:path>
                <a:path w="2306320" h="137794">
                  <a:moveTo>
                    <a:pt x="832033" y="97683"/>
                  </a:moveTo>
                  <a:lnTo>
                    <a:pt x="1674230" y="97683"/>
                  </a:lnTo>
                </a:path>
                <a:path w="2306320" h="137794">
                  <a:moveTo>
                    <a:pt x="1568933" y="97683"/>
                  </a:moveTo>
                  <a:lnTo>
                    <a:pt x="1568933" y="68378"/>
                  </a:lnTo>
                </a:path>
                <a:path w="2306320" h="137794">
                  <a:moveTo>
                    <a:pt x="1568933" y="68378"/>
                  </a:moveTo>
                  <a:lnTo>
                    <a:pt x="1581216" y="29305"/>
                  </a:lnTo>
                </a:path>
                <a:path w="2306320" h="137794">
                  <a:moveTo>
                    <a:pt x="1581216" y="29305"/>
                  </a:moveTo>
                  <a:lnTo>
                    <a:pt x="1581216" y="0"/>
                  </a:lnTo>
                </a:path>
                <a:path w="2306320" h="137794">
                  <a:moveTo>
                    <a:pt x="1884753" y="137511"/>
                  </a:moveTo>
                  <a:lnTo>
                    <a:pt x="1884753" y="97683"/>
                  </a:lnTo>
                </a:path>
                <a:path w="2306320" h="137794">
                  <a:moveTo>
                    <a:pt x="2095311" y="137511"/>
                  </a:moveTo>
                  <a:lnTo>
                    <a:pt x="2095311" y="97683"/>
                  </a:lnTo>
                </a:path>
                <a:path w="2306320" h="137794">
                  <a:moveTo>
                    <a:pt x="2305833" y="137511"/>
                  </a:moveTo>
                  <a:lnTo>
                    <a:pt x="2305833" y="97683"/>
                  </a:lnTo>
                </a:path>
                <a:path w="2306320" h="137794">
                  <a:moveTo>
                    <a:pt x="1884753" y="97683"/>
                  </a:moveTo>
                  <a:lnTo>
                    <a:pt x="2305833" y="97683"/>
                  </a:lnTo>
                </a:path>
                <a:path w="2306320" h="137794">
                  <a:moveTo>
                    <a:pt x="2002296" y="97683"/>
                  </a:moveTo>
                  <a:lnTo>
                    <a:pt x="2002296" y="68378"/>
                  </a:lnTo>
                </a:path>
                <a:path w="2306320" h="137794">
                  <a:moveTo>
                    <a:pt x="2002296" y="68378"/>
                  </a:moveTo>
                  <a:lnTo>
                    <a:pt x="2002296" y="29305"/>
                  </a:lnTo>
                </a:path>
                <a:path w="2306320" h="137794">
                  <a:moveTo>
                    <a:pt x="2002296" y="29305"/>
                  </a:moveTo>
                  <a:lnTo>
                    <a:pt x="200229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5" name="object 3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18708" y="3045877"/>
              <a:ext cx="95708" cy="137511"/>
            </a:xfrm>
            <a:prstGeom prst="rect">
              <a:avLst/>
            </a:prstGeom>
          </p:spPr>
        </p:pic>
        <p:sp>
          <p:nvSpPr>
            <p:cNvPr id="336" name="object 336" descr=""/>
            <p:cNvSpPr/>
            <p:nvPr/>
          </p:nvSpPr>
          <p:spPr>
            <a:xfrm>
              <a:off x="1196677" y="874358"/>
              <a:ext cx="2449830" cy="1990725"/>
            </a:xfrm>
            <a:custGeom>
              <a:avLst/>
              <a:gdLst/>
              <a:ahLst/>
              <a:cxnLst/>
              <a:rect l="l" t="t" r="r" b="b"/>
              <a:pathLst>
                <a:path w="2449829" h="1990725">
                  <a:moveTo>
                    <a:pt x="58502" y="79619"/>
                  </a:moveTo>
                  <a:lnTo>
                    <a:pt x="148751" y="58502"/>
                  </a:lnTo>
                  <a:lnTo>
                    <a:pt x="239001" y="40617"/>
                  </a:lnTo>
                  <a:lnTo>
                    <a:pt x="329215" y="26001"/>
                  </a:lnTo>
                  <a:lnTo>
                    <a:pt x="419464" y="14616"/>
                  </a:lnTo>
                  <a:lnTo>
                    <a:pt x="509678" y="6500"/>
                  </a:lnTo>
                  <a:lnTo>
                    <a:pt x="599927" y="1616"/>
                  </a:lnTo>
                  <a:lnTo>
                    <a:pt x="690141" y="0"/>
                  </a:lnTo>
                  <a:lnTo>
                    <a:pt x="780390" y="1616"/>
                  </a:lnTo>
                  <a:lnTo>
                    <a:pt x="870604" y="6500"/>
                  </a:lnTo>
                  <a:lnTo>
                    <a:pt x="960853" y="14616"/>
                  </a:lnTo>
                  <a:lnTo>
                    <a:pt x="1051103" y="26001"/>
                  </a:lnTo>
                  <a:lnTo>
                    <a:pt x="1141317" y="40617"/>
                  </a:lnTo>
                  <a:lnTo>
                    <a:pt x="1231566" y="58502"/>
                  </a:lnTo>
                  <a:lnTo>
                    <a:pt x="1321780" y="79619"/>
                  </a:lnTo>
                </a:path>
                <a:path w="2449829" h="1990725">
                  <a:moveTo>
                    <a:pt x="681414" y="398096"/>
                  </a:moveTo>
                  <a:lnTo>
                    <a:pt x="803123" y="376979"/>
                  </a:lnTo>
                  <a:lnTo>
                    <a:pt x="924833" y="359130"/>
                  </a:lnTo>
                  <a:lnTo>
                    <a:pt x="1046542" y="344478"/>
                  </a:lnTo>
                  <a:lnTo>
                    <a:pt x="1168215" y="333129"/>
                  </a:lnTo>
                  <a:lnTo>
                    <a:pt x="1289925" y="324977"/>
                  </a:lnTo>
                  <a:lnTo>
                    <a:pt x="1411634" y="320129"/>
                  </a:lnTo>
                  <a:lnTo>
                    <a:pt x="1533343" y="318477"/>
                  </a:lnTo>
                  <a:lnTo>
                    <a:pt x="1655017" y="320129"/>
                  </a:lnTo>
                  <a:lnTo>
                    <a:pt x="1776726" y="324977"/>
                  </a:lnTo>
                  <a:lnTo>
                    <a:pt x="1898436" y="333129"/>
                  </a:lnTo>
                  <a:lnTo>
                    <a:pt x="2020145" y="344478"/>
                  </a:lnTo>
                  <a:lnTo>
                    <a:pt x="2141818" y="359130"/>
                  </a:lnTo>
                  <a:lnTo>
                    <a:pt x="2263528" y="376979"/>
                  </a:lnTo>
                  <a:lnTo>
                    <a:pt x="2385237" y="398096"/>
                  </a:lnTo>
                </a:path>
                <a:path w="2449829" h="1990725">
                  <a:moveTo>
                    <a:pt x="413143" y="1194324"/>
                  </a:moveTo>
                  <a:lnTo>
                    <a:pt x="558591" y="1173207"/>
                  </a:lnTo>
                  <a:lnTo>
                    <a:pt x="704039" y="1155323"/>
                  </a:lnTo>
                  <a:lnTo>
                    <a:pt x="849487" y="1140706"/>
                  </a:lnTo>
                  <a:lnTo>
                    <a:pt x="994899" y="1129322"/>
                  </a:lnTo>
                  <a:lnTo>
                    <a:pt x="1140347" y="1121205"/>
                  </a:lnTo>
                  <a:lnTo>
                    <a:pt x="1285795" y="1116321"/>
                  </a:lnTo>
                  <a:lnTo>
                    <a:pt x="1431207" y="1114705"/>
                  </a:lnTo>
                  <a:lnTo>
                    <a:pt x="1576655" y="1116321"/>
                  </a:lnTo>
                  <a:lnTo>
                    <a:pt x="1722103" y="1121205"/>
                  </a:lnTo>
                  <a:lnTo>
                    <a:pt x="1867514" y="1129322"/>
                  </a:lnTo>
                  <a:lnTo>
                    <a:pt x="2012962" y="1140706"/>
                  </a:lnTo>
                  <a:lnTo>
                    <a:pt x="2158410" y="1155323"/>
                  </a:lnTo>
                  <a:lnTo>
                    <a:pt x="2303858" y="1173207"/>
                  </a:lnTo>
                  <a:lnTo>
                    <a:pt x="2449270" y="1194324"/>
                  </a:lnTo>
                </a:path>
                <a:path w="2449829" h="1990725">
                  <a:moveTo>
                    <a:pt x="0" y="1990553"/>
                  </a:moveTo>
                  <a:lnTo>
                    <a:pt x="127850" y="1969400"/>
                  </a:lnTo>
                  <a:lnTo>
                    <a:pt x="255665" y="1951551"/>
                  </a:lnTo>
                  <a:lnTo>
                    <a:pt x="383515" y="1936934"/>
                  </a:lnTo>
                  <a:lnTo>
                    <a:pt x="511330" y="1925550"/>
                  </a:lnTo>
                  <a:lnTo>
                    <a:pt x="639180" y="1917434"/>
                  </a:lnTo>
                  <a:lnTo>
                    <a:pt x="766995" y="1912549"/>
                  </a:lnTo>
                  <a:lnTo>
                    <a:pt x="894809" y="1910933"/>
                  </a:lnTo>
                  <a:lnTo>
                    <a:pt x="1022660" y="1912549"/>
                  </a:lnTo>
                  <a:lnTo>
                    <a:pt x="1150474" y="1917434"/>
                  </a:lnTo>
                  <a:lnTo>
                    <a:pt x="1278325" y="1925550"/>
                  </a:lnTo>
                  <a:lnTo>
                    <a:pt x="1406139" y="1936934"/>
                  </a:lnTo>
                  <a:lnTo>
                    <a:pt x="1533990" y="1951551"/>
                  </a:lnTo>
                  <a:lnTo>
                    <a:pt x="1661804" y="1969400"/>
                  </a:lnTo>
                  <a:lnTo>
                    <a:pt x="1789655" y="1990553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7" name="object 337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527" y="3273490"/>
            <a:ext cx="343311" cy="179982"/>
          </a:xfrm>
          <a:prstGeom prst="rect">
            <a:avLst/>
          </a:prstGeom>
        </p:spPr>
      </p:pic>
      <p:sp>
        <p:nvSpPr>
          <p:cNvPr id="338" name="object 338" descr=""/>
          <p:cNvSpPr txBox="1"/>
          <p:nvPr/>
        </p:nvSpPr>
        <p:spPr>
          <a:xfrm>
            <a:off x="4440263" y="320715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solidFill>
                  <a:srgbClr val="22373A"/>
                </a:solidFill>
                <a:latin typeface="Calibri"/>
                <a:cs typeface="Calibri"/>
              </a:rPr>
              <a:t>9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Dr. Helga Ingimundardóttir</dc:creator>
  <dc:title>The Legend of the Cat People - An Engineering Perspective of the 80s Chick-Lit Sensation by Margit Sandemo (with Cat Memes)</dc:title>
  <dcterms:created xsi:type="dcterms:W3CDTF">2023-06-15T00:23:57Z</dcterms:created>
  <dcterms:modified xsi:type="dcterms:W3CDTF">2023-06-15T00:23:57Z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2023-06-15T00:00:00Z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2023-06-15T00:00:00Z</vt:filetime>
  </property>
  <property fmtid="{D5CDD505-2E9C-101B-9397-08002B2CF9AE}" pid="5" name="PTEX.Fullbanner">
    <vt:lpwstr>This is pdfTeX, Version 3.141592653-2.6-1.40.22 (TeX Live 2022/dev/Debian) kpathsea version 6.3.4/dev</vt:lpwstr>
  </property>
  <property fmtid="{D5CDD505-2E9C-101B-9397-08002B2CF9AE}" pid="6" name="Producer">
    <vt:lpwstr>pdfTeX-1.40.22</vt:lpwstr>
  </property>
</Properties>
</file>